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78" r:id="rId15"/>
    <p:sldId id="279" r:id="rId16"/>
    <p:sldId id="285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71F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71F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71F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52400" y="0"/>
            <a:ext cx="12039600" cy="6858000"/>
          </a:xfrm>
          <a:custGeom>
            <a:avLst/>
            <a:gdLst/>
            <a:ahLst/>
            <a:cxnLst/>
            <a:rect l="l" t="t" r="r" b="b"/>
            <a:pathLst>
              <a:path w="12039600" h="6858000">
                <a:moveTo>
                  <a:pt x="0" y="6858000"/>
                </a:moveTo>
                <a:lnTo>
                  <a:pt x="12039600" y="6858000"/>
                </a:lnTo>
                <a:lnTo>
                  <a:pt x="120396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152400" y="0"/>
                </a:moveTo>
                <a:lnTo>
                  <a:pt x="0" y="0"/>
                </a:lnTo>
                <a:lnTo>
                  <a:pt x="0" y="6858000"/>
                </a:lnTo>
                <a:lnTo>
                  <a:pt x="152400" y="6858000"/>
                </a:lnTo>
                <a:lnTo>
                  <a:pt x="15240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71F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1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201" y="1061973"/>
            <a:ext cx="9914890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71F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1050" y="1941702"/>
            <a:ext cx="6019800" cy="2383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52400" y="0"/>
              <a:ext cx="12039600" cy="6858000"/>
            </a:xfrm>
            <a:custGeom>
              <a:avLst/>
              <a:gdLst/>
              <a:ahLst/>
              <a:cxnLst/>
              <a:rect l="l" t="t" r="r" b="b"/>
              <a:pathLst>
                <a:path w="12039600" h="6858000">
                  <a:moveTo>
                    <a:pt x="0" y="6858000"/>
                  </a:moveTo>
                  <a:lnTo>
                    <a:pt x="12039600" y="6858000"/>
                  </a:lnTo>
                  <a:lnTo>
                    <a:pt x="12039600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171F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52400" cy="6858000"/>
            </a:xfrm>
            <a:custGeom>
              <a:avLst/>
              <a:gdLst/>
              <a:ahLst/>
              <a:cxnLst/>
              <a:rect l="l" t="t" r="r" b="b"/>
              <a:pathLst>
                <a:path w="152400" h="6858000">
                  <a:moveTo>
                    <a:pt x="1524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52400" y="68580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C42B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00201" y="812419"/>
            <a:ext cx="38760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F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L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C</a:t>
            </a:r>
            <a:r>
              <a:rPr sz="1400" b="1" spc="37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C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G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I</a:t>
            </a:r>
            <a:r>
              <a:rPr sz="1400" b="1" spc="-18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L</a:t>
            </a:r>
            <a:r>
              <a:rPr sz="1400" b="1" spc="36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·</a:t>
            </a:r>
            <a:r>
              <a:rPr sz="1400" b="1" spc="38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D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O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8605A"/>
                </a:solidFill>
                <a:latin typeface="Arial"/>
                <a:cs typeface="Arial"/>
              </a:rPr>
              <a:t>S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8605A"/>
                </a:solidFill>
                <a:latin typeface="Arial"/>
                <a:cs typeface="Arial"/>
              </a:rPr>
              <a:t>S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I</a:t>
            </a:r>
            <a:r>
              <a:rPr sz="1400" b="1" spc="-18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8605A"/>
                </a:solidFill>
                <a:latin typeface="Arial"/>
                <a:cs typeface="Arial"/>
              </a:rPr>
              <a:t>E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R</a:t>
            </a:r>
            <a:r>
              <a:rPr sz="1400" b="1" spc="37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R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8605A"/>
                </a:solidFill>
                <a:latin typeface="Arial"/>
                <a:cs typeface="Arial"/>
              </a:rPr>
              <a:t>E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T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R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I</a:t>
            </a:r>
            <a:r>
              <a:rPr sz="1400" b="1" spc="-18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B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U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Z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I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O</a:t>
            </a:r>
            <a:r>
              <a:rPr sz="1400" b="1" spc="-19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605A"/>
                </a:solidFill>
                <a:latin typeface="Arial"/>
                <a:cs typeface="Arial"/>
              </a:rPr>
              <a:t>N</a:t>
            </a:r>
            <a:r>
              <a:rPr sz="1400" b="1" spc="-19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E8605A"/>
                </a:solidFill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00201" y="1388440"/>
            <a:ext cx="9053830" cy="3416935"/>
          </a:xfrm>
          <a:prstGeom prst="rect">
            <a:avLst/>
          </a:prstGeom>
        </p:spPr>
        <p:txBody>
          <a:bodyPr vert="horz" wrap="square" lIns="0" tIns="266065" rIns="0" bIns="0" rtlCol="0">
            <a:spAutoFit/>
          </a:bodyPr>
          <a:lstStyle/>
          <a:p>
            <a:pPr marL="12700" marR="5080">
              <a:lnSpc>
                <a:spcPts val="10000"/>
              </a:lnSpc>
              <a:spcBef>
                <a:spcPts val="2095"/>
              </a:spcBef>
            </a:pPr>
            <a:r>
              <a:rPr sz="10000" b="1" spc="-10" dirty="0">
                <a:solidFill>
                  <a:srgbClr val="F5F1EB"/>
                </a:solidFill>
                <a:latin typeface="Arial"/>
                <a:cs typeface="Arial"/>
              </a:rPr>
              <a:t>CONOSCENZA </a:t>
            </a:r>
            <a:r>
              <a:rPr sz="10000" b="1" spc="-10" dirty="0">
                <a:solidFill>
                  <a:srgbClr val="E8605A"/>
                </a:solidFill>
                <a:latin typeface="Arial"/>
                <a:cs typeface="Arial"/>
              </a:rPr>
              <a:t>SOTTOCOSTO</a:t>
            </a:r>
            <a:endParaRPr sz="10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05"/>
              </a:spcBef>
            </a:pPr>
            <a:r>
              <a:rPr sz="2000" dirty="0">
                <a:solidFill>
                  <a:srgbClr val="C8CED5"/>
                </a:solidFill>
              </a:rPr>
              <a:t>Dossier</a:t>
            </a:r>
            <a:r>
              <a:rPr sz="2000" spc="-5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sulle</a:t>
            </a:r>
            <a:r>
              <a:rPr sz="2000" spc="-1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retribuzioni</a:t>
            </a:r>
            <a:r>
              <a:rPr sz="2000" spc="-4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del</a:t>
            </a:r>
            <a:r>
              <a:rPr sz="2000" spc="-3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personale</a:t>
            </a:r>
            <a:r>
              <a:rPr sz="2000" spc="-5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di</a:t>
            </a:r>
            <a:r>
              <a:rPr sz="2000" spc="-2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scuola,</a:t>
            </a:r>
            <a:r>
              <a:rPr sz="2000" spc="-4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università,</a:t>
            </a:r>
            <a:r>
              <a:rPr sz="2000" spc="-3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ricerca</a:t>
            </a:r>
            <a:r>
              <a:rPr sz="2000" spc="-7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e</a:t>
            </a:r>
            <a:r>
              <a:rPr sz="2000" spc="-125" dirty="0">
                <a:solidFill>
                  <a:srgbClr val="C8CED5"/>
                </a:solidFill>
              </a:rPr>
              <a:t> </a:t>
            </a:r>
            <a:r>
              <a:rPr sz="2000" spc="-20" dirty="0">
                <a:solidFill>
                  <a:srgbClr val="C8CED5"/>
                </a:solidFill>
              </a:rPr>
              <a:t>Afam</a:t>
            </a:r>
            <a:endParaRPr sz="2000"/>
          </a:p>
        </p:txBody>
      </p:sp>
      <p:sp>
        <p:nvSpPr>
          <p:cNvPr id="7" name="object 7"/>
          <p:cNvSpPr txBox="1"/>
          <p:nvPr/>
        </p:nvSpPr>
        <p:spPr>
          <a:xfrm>
            <a:off x="800201" y="5797092"/>
            <a:ext cx="4746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Il</a:t>
            </a:r>
            <a:r>
              <a:rPr sz="1400" spc="-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potere</a:t>
            </a:r>
            <a:r>
              <a:rPr sz="14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d’acquisto</a:t>
            </a:r>
            <a:r>
              <a:rPr sz="14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perso</a:t>
            </a:r>
            <a:r>
              <a:rPr sz="14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C8CED5"/>
                </a:solidFill>
                <a:latin typeface="Arial"/>
                <a:cs typeface="Arial"/>
              </a:rPr>
              <a:t>2022-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2027</a:t>
            </a:r>
            <a:r>
              <a:rPr sz="14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·</a:t>
            </a:r>
            <a:r>
              <a:rPr sz="1400" spc="-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Le</a:t>
            </a:r>
            <a:r>
              <a:rPr sz="1400" spc="-1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C8CED5"/>
                </a:solidFill>
                <a:latin typeface="Arial"/>
                <a:cs typeface="Arial"/>
              </a:rPr>
              <a:t>risorse</a:t>
            </a:r>
            <a:r>
              <a:rPr sz="14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C8CED5"/>
                </a:solidFill>
                <a:latin typeface="Arial"/>
                <a:cs typeface="Arial"/>
              </a:rPr>
              <a:t>necessarie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2184018"/>
            <a:ext cx="3365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5" dirty="0">
                <a:solidFill>
                  <a:srgbClr val="E8605A"/>
                </a:solidFill>
                <a:latin typeface="Arial"/>
                <a:cs typeface="Arial"/>
              </a:rPr>
              <a:t>01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00201" y="2529662"/>
            <a:ext cx="8338184" cy="2128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F5F1EB"/>
                </a:solidFill>
                <a:latin typeface="Arial"/>
                <a:cs typeface="Arial"/>
              </a:rPr>
              <a:t>LA</a:t>
            </a:r>
            <a:r>
              <a:rPr sz="8000" b="1" spc="-31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8000" b="1" spc="-10" dirty="0">
                <a:solidFill>
                  <a:srgbClr val="F5F1EB"/>
                </a:solidFill>
                <a:latin typeface="Arial"/>
                <a:cs typeface="Arial"/>
              </a:rPr>
              <a:t>SCUOLA</a:t>
            </a:r>
            <a:endParaRPr sz="8000">
              <a:latin typeface="Arial"/>
              <a:cs typeface="Arial"/>
            </a:endParaRPr>
          </a:p>
          <a:p>
            <a:pPr marL="12700" marR="5080">
              <a:lnSpc>
                <a:spcPct val="112500"/>
              </a:lnSpc>
              <a:spcBef>
                <a:spcPts val="1550"/>
              </a:spcBef>
            </a:pPr>
            <a:r>
              <a:rPr sz="2000" dirty="0">
                <a:solidFill>
                  <a:srgbClr val="C8CED5"/>
                </a:solidFill>
              </a:rPr>
              <a:t>La</a:t>
            </a:r>
            <a:r>
              <a:rPr sz="2000" spc="-4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perdita</a:t>
            </a:r>
            <a:r>
              <a:rPr sz="2000" spc="-5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retributiva</a:t>
            </a:r>
            <a:r>
              <a:rPr sz="2000" spc="-3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del</a:t>
            </a:r>
            <a:r>
              <a:rPr sz="2000" spc="-3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personale</a:t>
            </a:r>
            <a:r>
              <a:rPr sz="2000" spc="-55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della</a:t>
            </a:r>
            <a:r>
              <a:rPr sz="2000" spc="-2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scuola</a:t>
            </a:r>
            <a:r>
              <a:rPr sz="2000" spc="-4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durante</a:t>
            </a:r>
            <a:r>
              <a:rPr sz="2000" spc="-6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il</a:t>
            </a:r>
            <a:r>
              <a:rPr sz="2000" spc="-20" dirty="0">
                <a:solidFill>
                  <a:srgbClr val="C8CED5"/>
                </a:solidFill>
              </a:rPr>
              <a:t> </a:t>
            </a:r>
            <a:r>
              <a:rPr sz="2000" dirty="0">
                <a:solidFill>
                  <a:srgbClr val="C8CED5"/>
                </a:solidFill>
              </a:rPr>
              <a:t>governo</a:t>
            </a:r>
            <a:r>
              <a:rPr sz="2000" spc="-45" dirty="0">
                <a:solidFill>
                  <a:srgbClr val="C8CED5"/>
                </a:solidFill>
              </a:rPr>
              <a:t> </a:t>
            </a:r>
            <a:r>
              <a:rPr sz="2000" spc="-10" dirty="0">
                <a:solidFill>
                  <a:srgbClr val="C8CED5"/>
                </a:solidFill>
              </a:rPr>
              <a:t>Meloni, </a:t>
            </a:r>
            <a:r>
              <a:rPr sz="2000" dirty="0">
                <a:solidFill>
                  <a:srgbClr val="C8CED5"/>
                </a:solidFill>
              </a:rPr>
              <a:t>2022-</a:t>
            </a:r>
            <a:r>
              <a:rPr sz="2000" spc="-20" dirty="0">
                <a:solidFill>
                  <a:srgbClr val="C8CED5"/>
                </a:solidFill>
              </a:rPr>
              <a:t>2027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38919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27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D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’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B3251E"/>
                </a:solidFill>
                <a:latin typeface="Arial"/>
                <a:cs typeface="Arial"/>
              </a:rPr>
              <a:t>AC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Q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2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2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0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70" dirty="0">
                <a:solidFill>
                  <a:srgbClr val="B3251E"/>
                </a:solidFill>
                <a:latin typeface="Arial"/>
                <a:cs typeface="Arial"/>
              </a:rPr>
              <a:t>22</a:t>
            </a:r>
            <a:r>
              <a:rPr sz="1200" b="1" spc="-1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-</a:t>
            </a:r>
            <a:r>
              <a:rPr sz="1200" b="1" spc="-1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B3251E"/>
                </a:solidFill>
                <a:latin typeface="Arial"/>
                <a:cs typeface="Arial"/>
              </a:rPr>
              <a:t>2027 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Gli</a:t>
            </a:r>
            <a:r>
              <a:rPr spc="-35" dirty="0"/>
              <a:t> </a:t>
            </a:r>
            <a:r>
              <a:rPr dirty="0"/>
              <a:t>aumenti</a:t>
            </a:r>
            <a:r>
              <a:rPr spc="-25" dirty="0"/>
              <a:t> </a:t>
            </a:r>
            <a:r>
              <a:rPr dirty="0"/>
              <a:t>coprono</a:t>
            </a:r>
            <a:r>
              <a:rPr spc="-25" dirty="0"/>
              <a:t> </a:t>
            </a:r>
            <a:r>
              <a:rPr dirty="0"/>
              <a:t>meno</a:t>
            </a:r>
            <a:r>
              <a:rPr spc="-45" dirty="0"/>
              <a:t> </a:t>
            </a:r>
            <a:r>
              <a:rPr dirty="0"/>
              <a:t>di</a:t>
            </a:r>
            <a:r>
              <a:rPr spc="-25" dirty="0"/>
              <a:t> </a:t>
            </a:r>
            <a:r>
              <a:rPr dirty="0"/>
              <a:t>metà</a:t>
            </a:r>
            <a:r>
              <a:rPr spc="-25" dirty="0"/>
              <a:t> </a:t>
            </a:r>
            <a:r>
              <a:rPr spc="-10" dirty="0"/>
              <a:t>dell’inflazione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12800" y="1935352"/>
            <a:ext cx="3390900" cy="2143760"/>
            <a:chOff x="812800" y="1935352"/>
            <a:chExt cx="3390900" cy="2143760"/>
          </a:xfrm>
        </p:grpSpPr>
        <p:sp>
          <p:nvSpPr>
            <p:cNvPr id="5" name="object 5"/>
            <p:cNvSpPr/>
            <p:nvPr/>
          </p:nvSpPr>
          <p:spPr>
            <a:xfrm>
              <a:off x="815975" y="1938527"/>
              <a:ext cx="3384550" cy="2137410"/>
            </a:xfrm>
            <a:custGeom>
              <a:avLst/>
              <a:gdLst/>
              <a:ahLst/>
              <a:cxnLst/>
              <a:rect l="l" t="t" r="r" b="b"/>
              <a:pathLst>
                <a:path w="3384550" h="2137410">
                  <a:moveTo>
                    <a:pt x="3311525" y="0"/>
                  </a:moveTo>
                  <a:lnTo>
                    <a:pt x="73037" y="0"/>
                  </a:lnTo>
                  <a:lnTo>
                    <a:pt x="44609" y="5748"/>
                  </a:lnTo>
                  <a:lnTo>
                    <a:pt x="21393" y="21415"/>
                  </a:lnTo>
                  <a:lnTo>
                    <a:pt x="5740" y="44630"/>
                  </a:lnTo>
                  <a:lnTo>
                    <a:pt x="0" y="73025"/>
                  </a:lnTo>
                  <a:lnTo>
                    <a:pt x="0" y="2064258"/>
                  </a:lnTo>
                  <a:lnTo>
                    <a:pt x="5740" y="2092706"/>
                  </a:lnTo>
                  <a:lnTo>
                    <a:pt x="21393" y="2115915"/>
                  </a:lnTo>
                  <a:lnTo>
                    <a:pt x="44609" y="2131552"/>
                  </a:lnTo>
                  <a:lnTo>
                    <a:pt x="73037" y="2137283"/>
                  </a:lnTo>
                  <a:lnTo>
                    <a:pt x="3311525" y="2137283"/>
                  </a:lnTo>
                  <a:lnTo>
                    <a:pt x="3339973" y="2131552"/>
                  </a:lnTo>
                  <a:lnTo>
                    <a:pt x="3363182" y="2115915"/>
                  </a:lnTo>
                  <a:lnTo>
                    <a:pt x="3378819" y="2092706"/>
                  </a:lnTo>
                  <a:lnTo>
                    <a:pt x="3384550" y="2064258"/>
                  </a:lnTo>
                  <a:lnTo>
                    <a:pt x="3384550" y="73025"/>
                  </a:lnTo>
                  <a:lnTo>
                    <a:pt x="3378819" y="44630"/>
                  </a:lnTo>
                  <a:lnTo>
                    <a:pt x="3363182" y="21415"/>
                  </a:lnTo>
                  <a:lnTo>
                    <a:pt x="3339973" y="5748"/>
                  </a:lnTo>
                  <a:lnTo>
                    <a:pt x="33115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5975" y="1938527"/>
              <a:ext cx="3384550" cy="2137410"/>
            </a:xfrm>
            <a:custGeom>
              <a:avLst/>
              <a:gdLst/>
              <a:ahLst/>
              <a:cxnLst/>
              <a:rect l="l" t="t" r="r" b="b"/>
              <a:pathLst>
                <a:path w="3384550" h="2137410">
                  <a:moveTo>
                    <a:pt x="0" y="73025"/>
                  </a:moveTo>
                  <a:lnTo>
                    <a:pt x="5740" y="44630"/>
                  </a:lnTo>
                  <a:lnTo>
                    <a:pt x="21393" y="21415"/>
                  </a:lnTo>
                  <a:lnTo>
                    <a:pt x="44609" y="5748"/>
                  </a:lnTo>
                  <a:lnTo>
                    <a:pt x="73037" y="0"/>
                  </a:lnTo>
                  <a:lnTo>
                    <a:pt x="3311525" y="0"/>
                  </a:lnTo>
                  <a:lnTo>
                    <a:pt x="3339973" y="5748"/>
                  </a:lnTo>
                  <a:lnTo>
                    <a:pt x="3363182" y="21415"/>
                  </a:lnTo>
                  <a:lnTo>
                    <a:pt x="3378819" y="44630"/>
                  </a:lnTo>
                  <a:lnTo>
                    <a:pt x="3384550" y="73025"/>
                  </a:lnTo>
                  <a:lnTo>
                    <a:pt x="3384550" y="2064258"/>
                  </a:lnTo>
                  <a:lnTo>
                    <a:pt x="3378819" y="2092706"/>
                  </a:lnTo>
                  <a:lnTo>
                    <a:pt x="3363182" y="2115915"/>
                  </a:lnTo>
                  <a:lnTo>
                    <a:pt x="3339973" y="2131552"/>
                  </a:lnTo>
                  <a:lnTo>
                    <a:pt x="3311525" y="2137283"/>
                  </a:lnTo>
                  <a:lnTo>
                    <a:pt x="73037" y="2137283"/>
                  </a:lnTo>
                  <a:lnTo>
                    <a:pt x="44609" y="2131552"/>
                  </a:lnTo>
                  <a:lnTo>
                    <a:pt x="21393" y="2115915"/>
                  </a:lnTo>
                  <a:lnTo>
                    <a:pt x="5740" y="2092706"/>
                  </a:lnTo>
                  <a:lnTo>
                    <a:pt x="0" y="2064258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60500" y="2177288"/>
            <a:ext cx="2639695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Inflazione</a:t>
            </a:r>
            <a:r>
              <a:rPr sz="1400" b="1" spc="-6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Istat</a:t>
            </a:r>
            <a:r>
              <a:rPr sz="14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71F2D"/>
                </a:solidFill>
                <a:latin typeface="Arial"/>
                <a:cs typeface="Arial"/>
              </a:rPr>
              <a:t>cumulata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10" dirty="0">
                <a:solidFill>
                  <a:srgbClr val="B3251E"/>
                </a:solidFill>
                <a:latin typeface="Arial"/>
                <a:cs typeface="Arial"/>
              </a:rPr>
              <a:t>25,67%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2022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+8,7%;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2023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+5,9%;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2024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+1,1%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2025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+1,7%;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2026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+4,2%;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2027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+2,0%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06900" y="1935352"/>
            <a:ext cx="3390900" cy="2143760"/>
            <a:chOff x="4406900" y="1935352"/>
            <a:chExt cx="3390900" cy="2143760"/>
          </a:xfrm>
        </p:grpSpPr>
        <p:sp>
          <p:nvSpPr>
            <p:cNvPr id="9" name="object 9"/>
            <p:cNvSpPr/>
            <p:nvPr/>
          </p:nvSpPr>
          <p:spPr>
            <a:xfrm>
              <a:off x="4410075" y="1938527"/>
              <a:ext cx="3384550" cy="2137410"/>
            </a:xfrm>
            <a:custGeom>
              <a:avLst/>
              <a:gdLst/>
              <a:ahLst/>
              <a:cxnLst/>
              <a:rect l="l" t="t" r="r" b="b"/>
              <a:pathLst>
                <a:path w="3384550" h="2137410">
                  <a:moveTo>
                    <a:pt x="3311525" y="0"/>
                  </a:moveTo>
                  <a:lnTo>
                    <a:pt x="73025" y="0"/>
                  </a:lnTo>
                  <a:lnTo>
                    <a:pt x="44576" y="5748"/>
                  </a:lnTo>
                  <a:lnTo>
                    <a:pt x="21367" y="21415"/>
                  </a:lnTo>
                  <a:lnTo>
                    <a:pt x="5730" y="44630"/>
                  </a:lnTo>
                  <a:lnTo>
                    <a:pt x="0" y="73025"/>
                  </a:lnTo>
                  <a:lnTo>
                    <a:pt x="0" y="2064258"/>
                  </a:lnTo>
                  <a:lnTo>
                    <a:pt x="5730" y="2092706"/>
                  </a:lnTo>
                  <a:lnTo>
                    <a:pt x="21367" y="2115915"/>
                  </a:lnTo>
                  <a:lnTo>
                    <a:pt x="44576" y="2131552"/>
                  </a:lnTo>
                  <a:lnTo>
                    <a:pt x="73025" y="2137283"/>
                  </a:lnTo>
                  <a:lnTo>
                    <a:pt x="3311525" y="2137283"/>
                  </a:lnTo>
                  <a:lnTo>
                    <a:pt x="3339973" y="2131552"/>
                  </a:lnTo>
                  <a:lnTo>
                    <a:pt x="3363182" y="2115915"/>
                  </a:lnTo>
                  <a:lnTo>
                    <a:pt x="3378819" y="2092706"/>
                  </a:lnTo>
                  <a:lnTo>
                    <a:pt x="3384550" y="2064258"/>
                  </a:lnTo>
                  <a:lnTo>
                    <a:pt x="3384550" y="73025"/>
                  </a:lnTo>
                  <a:lnTo>
                    <a:pt x="3378819" y="44630"/>
                  </a:lnTo>
                  <a:lnTo>
                    <a:pt x="3363182" y="21415"/>
                  </a:lnTo>
                  <a:lnTo>
                    <a:pt x="3339973" y="5748"/>
                  </a:lnTo>
                  <a:lnTo>
                    <a:pt x="33115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10075" y="1938527"/>
              <a:ext cx="3384550" cy="2137410"/>
            </a:xfrm>
            <a:custGeom>
              <a:avLst/>
              <a:gdLst/>
              <a:ahLst/>
              <a:cxnLst/>
              <a:rect l="l" t="t" r="r" b="b"/>
              <a:pathLst>
                <a:path w="3384550" h="2137410">
                  <a:moveTo>
                    <a:pt x="0" y="73025"/>
                  </a:moveTo>
                  <a:lnTo>
                    <a:pt x="5730" y="44630"/>
                  </a:lnTo>
                  <a:lnTo>
                    <a:pt x="21367" y="21415"/>
                  </a:lnTo>
                  <a:lnTo>
                    <a:pt x="44576" y="5748"/>
                  </a:lnTo>
                  <a:lnTo>
                    <a:pt x="73025" y="0"/>
                  </a:lnTo>
                  <a:lnTo>
                    <a:pt x="3311525" y="0"/>
                  </a:lnTo>
                  <a:lnTo>
                    <a:pt x="3339973" y="5748"/>
                  </a:lnTo>
                  <a:lnTo>
                    <a:pt x="3363182" y="21415"/>
                  </a:lnTo>
                  <a:lnTo>
                    <a:pt x="3378819" y="44630"/>
                  </a:lnTo>
                  <a:lnTo>
                    <a:pt x="3384550" y="73025"/>
                  </a:lnTo>
                  <a:lnTo>
                    <a:pt x="3384550" y="2064258"/>
                  </a:lnTo>
                  <a:lnTo>
                    <a:pt x="3378819" y="2092706"/>
                  </a:lnTo>
                  <a:lnTo>
                    <a:pt x="3363182" y="2115915"/>
                  </a:lnTo>
                  <a:lnTo>
                    <a:pt x="3339973" y="2131552"/>
                  </a:lnTo>
                  <a:lnTo>
                    <a:pt x="3311525" y="2137283"/>
                  </a:lnTo>
                  <a:lnTo>
                    <a:pt x="73025" y="2137283"/>
                  </a:lnTo>
                  <a:lnTo>
                    <a:pt x="44576" y="2131552"/>
                  </a:lnTo>
                  <a:lnTo>
                    <a:pt x="21367" y="2115915"/>
                  </a:lnTo>
                  <a:lnTo>
                    <a:pt x="5730" y="2092706"/>
                  </a:lnTo>
                  <a:lnTo>
                    <a:pt x="0" y="2064258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655311" y="2177288"/>
            <a:ext cx="2636520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Aumenti</a:t>
            </a:r>
            <a:r>
              <a:rPr sz="1400" b="1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contrattuali</a:t>
            </a:r>
            <a:r>
              <a:rPr sz="1400" b="1" spc="-8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71F2D"/>
                </a:solidFill>
                <a:latin typeface="Arial"/>
                <a:cs typeface="Arial"/>
              </a:rPr>
              <a:t>cumulati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10" dirty="0">
                <a:solidFill>
                  <a:srgbClr val="171F2D"/>
                </a:solidFill>
                <a:latin typeface="Arial"/>
                <a:cs typeface="Arial"/>
              </a:rPr>
              <a:t>11,83%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CCNL</a:t>
            </a:r>
            <a:r>
              <a:rPr sz="12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2022-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24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+6,00%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·</a:t>
            </a:r>
            <a:r>
              <a:rPr sz="1200" spc="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2025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+1,8%</a:t>
            </a:r>
            <a:r>
              <a:rPr sz="1200" spc="-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4E5462"/>
                </a:solidFill>
                <a:latin typeface="Arial"/>
                <a:cs typeface="Arial"/>
              </a:rPr>
              <a:t>·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2026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+1,8%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2027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+1,8%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01000" y="1935352"/>
            <a:ext cx="3378200" cy="2143760"/>
          </a:xfrm>
          <a:custGeom>
            <a:avLst/>
            <a:gdLst/>
            <a:ahLst/>
            <a:cxnLst/>
            <a:rect l="l" t="t" r="r" b="b"/>
            <a:pathLst>
              <a:path w="3378200" h="2143760">
                <a:moveTo>
                  <a:pt x="330200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2067433"/>
                </a:lnTo>
                <a:lnTo>
                  <a:pt x="5994" y="2097073"/>
                </a:lnTo>
                <a:lnTo>
                  <a:pt x="22336" y="2121296"/>
                </a:lnTo>
                <a:lnTo>
                  <a:pt x="46559" y="2137638"/>
                </a:lnTo>
                <a:lnTo>
                  <a:pt x="76200" y="2143633"/>
                </a:lnTo>
                <a:lnTo>
                  <a:pt x="3302000" y="2143633"/>
                </a:lnTo>
                <a:lnTo>
                  <a:pt x="3331640" y="2137638"/>
                </a:lnTo>
                <a:lnTo>
                  <a:pt x="3355863" y="2121296"/>
                </a:lnTo>
                <a:lnTo>
                  <a:pt x="3372205" y="2097073"/>
                </a:lnTo>
                <a:lnTo>
                  <a:pt x="3378200" y="2067433"/>
                </a:lnTo>
                <a:lnTo>
                  <a:pt x="3378200" y="76200"/>
                </a:lnTo>
                <a:lnTo>
                  <a:pt x="3372205" y="46559"/>
                </a:lnTo>
                <a:lnTo>
                  <a:pt x="3355863" y="22336"/>
                </a:lnTo>
                <a:lnTo>
                  <a:pt x="3331640" y="5994"/>
                </a:lnTo>
                <a:lnTo>
                  <a:pt x="3302000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243443" y="2170633"/>
            <a:ext cx="2912110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F5F1EB"/>
                </a:solidFill>
                <a:latin typeface="Arial"/>
                <a:cs typeface="Arial"/>
              </a:rPr>
              <a:t>Divario</a:t>
            </a:r>
            <a:r>
              <a:rPr sz="1400" b="1" spc="-3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5F1EB"/>
                </a:solidFill>
                <a:latin typeface="Arial"/>
                <a:cs typeface="Arial"/>
              </a:rPr>
              <a:t>da</a:t>
            </a:r>
            <a:r>
              <a:rPr sz="1400" b="1" spc="-1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5F1EB"/>
                </a:solidFill>
                <a:latin typeface="Arial"/>
                <a:cs typeface="Arial"/>
              </a:rPr>
              <a:t>recuperare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10" dirty="0">
                <a:solidFill>
                  <a:srgbClr val="E8605A"/>
                </a:solidFill>
                <a:latin typeface="Arial"/>
                <a:cs typeface="Arial"/>
              </a:rPr>
              <a:t>13,84</a:t>
            </a:r>
            <a:endParaRPr sz="60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80"/>
              </a:spcBef>
            </a:pP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punti</a:t>
            </a:r>
            <a:r>
              <a:rPr sz="12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percentuali</a:t>
            </a:r>
            <a:r>
              <a:rPr sz="1200" spc="-4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di 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differenza</a:t>
            </a:r>
            <a:r>
              <a:rPr sz="12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tra 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inflazione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e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 aumenti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201" y="4342934"/>
            <a:ext cx="10697845" cy="5353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L'utilizzo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dell'indice</a:t>
            </a:r>
            <a:r>
              <a:rPr sz="1400" spc="-40" dirty="0">
                <a:solidFill>
                  <a:srgbClr val="4E5462"/>
                </a:solidFill>
                <a:latin typeface="Arial"/>
                <a:cs typeface="Arial"/>
              </a:rPr>
              <a:t> ISTAT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generale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sui</a:t>
            </a:r>
            <a:r>
              <a:rPr sz="14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prezzi</a:t>
            </a:r>
            <a:r>
              <a:rPr sz="14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al</a:t>
            </a:r>
            <a:r>
              <a:rPr sz="14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consumo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(anziché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l'Ipca-Nei)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evidenzia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4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reale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impatto</a:t>
            </a:r>
            <a:r>
              <a:rPr sz="14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dell'innalzamento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del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costo</a:t>
            </a:r>
            <a:r>
              <a:rPr sz="14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della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vita sul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potere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d'acquisto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delle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famiglie,</a:t>
            </a:r>
            <a:r>
              <a:rPr sz="14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ricomprendendo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</a:t>
            </a:r>
            <a:r>
              <a:rPr sz="1400" spc="-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rincari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energetici.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0201" y="6236004"/>
            <a:ext cx="7815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Istat.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La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FLC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CGIL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non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ha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firmato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il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CCNL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2022-24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perché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gli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aumenti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erano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1/3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circa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sotto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l’inflazione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reale.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1727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2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Mancano</a:t>
            </a:r>
            <a:r>
              <a:rPr spc="-30" dirty="0"/>
              <a:t> </a:t>
            </a:r>
            <a:r>
              <a:rPr dirty="0"/>
              <a:t>4.129</a:t>
            </a:r>
            <a:r>
              <a:rPr spc="-25" dirty="0"/>
              <a:t> </a:t>
            </a:r>
            <a:r>
              <a:rPr dirty="0"/>
              <a:t>€</a:t>
            </a:r>
            <a:r>
              <a:rPr spc="-10" dirty="0"/>
              <a:t> </a:t>
            </a:r>
            <a:r>
              <a:rPr dirty="0"/>
              <a:t>l’anno</a:t>
            </a:r>
            <a:r>
              <a:rPr spc="-45" dirty="0"/>
              <a:t> </a:t>
            </a:r>
            <a:r>
              <a:rPr dirty="0"/>
              <a:t>a</a:t>
            </a:r>
            <a:r>
              <a:rPr spc="-10" dirty="0"/>
              <a:t> </a:t>
            </a:r>
            <a:r>
              <a:rPr dirty="0"/>
              <a:t>regime nel</a:t>
            </a:r>
            <a:r>
              <a:rPr spc="-10" dirty="0"/>
              <a:t> </a:t>
            </a:r>
            <a:r>
              <a:rPr spc="-20" dirty="0"/>
              <a:t>2027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0201" y="2053209"/>
            <a:ext cx="2148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Retribuzione</a:t>
            </a:r>
            <a:r>
              <a:rPr sz="1500" spc="-8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media</a:t>
            </a:r>
            <a:r>
              <a:rPr sz="1500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171F2D"/>
                </a:solidFill>
                <a:latin typeface="Arial"/>
                <a:cs typeface="Arial"/>
              </a:rPr>
              <a:t>2021</a:t>
            </a:r>
            <a:endParaRPr sz="15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67200" y="1986152"/>
            <a:ext cx="4743450" cy="406400"/>
          </a:xfrm>
          <a:custGeom>
            <a:avLst/>
            <a:gdLst/>
            <a:ahLst/>
            <a:cxnLst/>
            <a:rect l="l" t="t" r="r" b="b"/>
            <a:pathLst>
              <a:path w="4743450" h="406400">
                <a:moveTo>
                  <a:pt x="471805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0" y="381000"/>
                </a:lnTo>
                <a:lnTo>
                  <a:pt x="2004" y="390915"/>
                </a:lnTo>
                <a:lnTo>
                  <a:pt x="7461" y="398986"/>
                </a:lnTo>
                <a:lnTo>
                  <a:pt x="15537" y="404413"/>
                </a:lnTo>
                <a:lnTo>
                  <a:pt x="25400" y="406400"/>
                </a:lnTo>
                <a:lnTo>
                  <a:pt x="4718050" y="406400"/>
                </a:lnTo>
                <a:lnTo>
                  <a:pt x="4727912" y="404413"/>
                </a:lnTo>
                <a:lnTo>
                  <a:pt x="4735988" y="398986"/>
                </a:lnTo>
                <a:lnTo>
                  <a:pt x="4741445" y="390915"/>
                </a:lnTo>
                <a:lnTo>
                  <a:pt x="4743450" y="381000"/>
                </a:lnTo>
                <a:lnTo>
                  <a:pt x="4743450" y="25400"/>
                </a:lnTo>
                <a:lnTo>
                  <a:pt x="4741445" y="15537"/>
                </a:lnTo>
                <a:lnTo>
                  <a:pt x="4735988" y="7461"/>
                </a:lnTo>
                <a:lnTo>
                  <a:pt x="4727912" y="2004"/>
                </a:lnTo>
                <a:lnTo>
                  <a:pt x="4718050" y="0"/>
                </a:lnTo>
                <a:close/>
              </a:path>
            </a:pathLst>
          </a:custGeom>
          <a:solidFill>
            <a:srgbClr val="A9AD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51366" y="2038350"/>
            <a:ext cx="86995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171F2D"/>
                </a:solidFill>
                <a:latin typeface="Arial"/>
                <a:cs typeface="Arial"/>
              </a:rPr>
              <a:t>29.834</a:t>
            </a:r>
            <a:r>
              <a:rPr sz="1700" b="1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700" b="1" spc="-50" dirty="0">
                <a:solidFill>
                  <a:srgbClr val="171F2D"/>
                </a:solidFill>
                <a:latin typeface="Arial"/>
                <a:cs typeface="Arial"/>
              </a:rPr>
              <a:t>€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201" y="2663190"/>
            <a:ext cx="27730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2027</a:t>
            </a:r>
            <a:r>
              <a:rPr sz="15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con</a:t>
            </a:r>
            <a:r>
              <a:rPr sz="15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gli</a:t>
            </a:r>
            <a:r>
              <a:rPr sz="15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aumenti</a:t>
            </a:r>
            <a:r>
              <a:rPr sz="15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71F2D"/>
                </a:solidFill>
                <a:latin typeface="Arial"/>
                <a:cs typeface="Arial"/>
              </a:rPr>
              <a:t>contrattuali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67200" y="2595752"/>
            <a:ext cx="5213350" cy="406400"/>
          </a:xfrm>
          <a:custGeom>
            <a:avLst/>
            <a:gdLst/>
            <a:ahLst/>
            <a:cxnLst/>
            <a:rect l="l" t="t" r="r" b="b"/>
            <a:pathLst>
              <a:path w="5213350" h="406400">
                <a:moveTo>
                  <a:pt x="518795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0" y="381000"/>
                </a:lnTo>
                <a:lnTo>
                  <a:pt x="2004" y="390915"/>
                </a:lnTo>
                <a:lnTo>
                  <a:pt x="7461" y="398986"/>
                </a:lnTo>
                <a:lnTo>
                  <a:pt x="15537" y="404413"/>
                </a:lnTo>
                <a:lnTo>
                  <a:pt x="25400" y="406400"/>
                </a:lnTo>
                <a:lnTo>
                  <a:pt x="5187950" y="406400"/>
                </a:lnTo>
                <a:lnTo>
                  <a:pt x="5197812" y="404413"/>
                </a:lnTo>
                <a:lnTo>
                  <a:pt x="5205888" y="398986"/>
                </a:lnTo>
                <a:lnTo>
                  <a:pt x="5211345" y="390915"/>
                </a:lnTo>
                <a:lnTo>
                  <a:pt x="5213350" y="381000"/>
                </a:lnTo>
                <a:lnTo>
                  <a:pt x="5213350" y="25400"/>
                </a:lnTo>
                <a:lnTo>
                  <a:pt x="5211345" y="15537"/>
                </a:lnTo>
                <a:lnTo>
                  <a:pt x="5205888" y="7461"/>
                </a:lnTo>
                <a:lnTo>
                  <a:pt x="5197812" y="2004"/>
                </a:lnTo>
                <a:lnTo>
                  <a:pt x="5187950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621393" y="2647950"/>
            <a:ext cx="86995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171F2D"/>
                </a:solidFill>
                <a:latin typeface="Arial"/>
                <a:cs typeface="Arial"/>
              </a:rPr>
              <a:t>33.363</a:t>
            </a:r>
            <a:r>
              <a:rPr sz="1700" b="1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700" b="1" spc="-50" dirty="0">
                <a:solidFill>
                  <a:srgbClr val="171F2D"/>
                </a:solidFill>
                <a:latin typeface="Arial"/>
                <a:cs typeface="Arial"/>
              </a:rPr>
              <a:t>€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201" y="3192856"/>
            <a:ext cx="333565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2027</a:t>
            </a:r>
            <a:r>
              <a:rPr sz="15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necessaria</a:t>
            </a:r>
            <a:r>
              <a:rPr sz="1500" spc="-8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per</a:t>
            </a:r>
            <a:r>
              <a:rPr sz="15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coprire</a:t>
            </a:r>
            <a:r>
              <a:rPr sz="15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71F2D"/>
                </a:solidFill>
                <a:latin typeface="Arial"/>
                <a:cs typeface="Arial"/>
              </a:rPr>
              <a:t>l’inflazione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67200" y="3249802"/>
            <a:ext cx="5715000" cy="406400"/>
          </a:xfrm>
          <a:custGeom>
            <a:avLst/>
            <a:gdLst/>
            <a:ahLst/>
            <a:cxnLst/>
            <a:rect l="l" t="t" r="r" b="b"/>
            <a:pathLst>
              <a:path w="5715000" h="406400">
                <a:moveTo>
                  <a:pt x="568960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0" y="381000"/>
                </a:lnTo>
                <a:lnTo>
                  <a:pt x="2004" y="390915"/>
                </a:lnTo>
                <a:lnTo>
                  <a:pt x="7461" y="398986"/>
                </a:lnTo>
                <a:lnTo>
                  <a:pt x="15537" y="404413"/>
                </a:lnTo>
                <a:lnTo>
                  <a:pt x="25400" y="406400"/>
                </a:lnTo>
                <a:lnTo>
                  <a:pt x="5689600" y="406400"/>
                </a:lnTo>
                <a:lnTo>
                  <a:pt x="5699462" y="404413"/>
                </a:lnTo>
                <a:lnTo>
                  <a:pt x="5707538" y="398986"/>
                </a:lnTo>
                <a:lnTo>
                  <a:pt x="5712995" y="390915"/>
                </a:lnTo>
                <a:lnTo>
                  <a:pt x="5715000" y="381000"/>
                </a:lnTo>
                <a:lnTo>
                  <a:pt x="5715000" y="25400"/>
                </a:lnTo>
                <a:lnTo>
                  <a:pt x="5712995" y="15537"/>
                </a:lnTo>
                <a:lnTo>
                  <a:pt x="5707538" y="7461"/>
                </a:lnTo>
                <a:lnTo>
                  <a:pt x="5699462" y="2004"/>
                </a:lnTo>
                <a:lnTo>
                  <a:pt x="568960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123169" y="3302000"/>
            <a:ext cx="86995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dirty="0">
                <a:solidFill>
                  <a:srgbClr val="171F2D"/>
                </a:solidFill>
                <a:latin typeface="Arial"/>
                <a:cs typeface="Arial"/>
              </a:rPr>
              <a:t>37.492</a:t>
            </a:r>
            <a:r>
              <a:rPr sz="1700" b="1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700" b="1" spc="-50" dirty="0">
                <a:solidFill>
                  <a:srgbClr val="171F2D"/>
                </a:solidFill>
                <a:latin typeface="Arial"/>
                <a:cs typeface="Arial"/>
              </a:rPr>
              <a:t>€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12800" y="4056253"/>
            <a:ext cx="10566400" cy="977900"/>
            <a:chOff x="812800" y="4056253"/>
            <a:chExt cx="10566400" cy="977900"/>
          </a:xfrm>
        </p:grpSpPr>
        <p:sp>
          <p:nvSpPr>
            <p:cNvPr id="14" name="object 14"/>
            <p:cNvSpPr/>
            <p:nvPr/>
          </p:nvSpPr>
          <p:spPr>
            <a:xfrm>
              <a:off x="815975" y="4059428"/>
              <a:ext cx="10560050" cy="971550"/>
            </a:xfrm>
            <a:custGeom>
              <a:avLst/>
              <a:gdLst/>
              <a:ahLst/>
              <a:cxnLst/>
              <a:rect l="l" t="t" r="r" b="b"/>
              <a:pathLst>
                <a:path w="10560050" h="971550">
                  <a:moveTo>
                    <a:pt x="10487025" y="0"/>
                  </a:moveTo>
                  <a:lnTo>
                    <a:pt x="73025" y="0"/>
                  </a:lnTo>
                  <a:lnTo>
                    <a:pt x="44598" y="5730"/>
                  </a:lnTo>
                  <a:lnTo>
                    <a:pt x="21386" y="21367"/>
                  </a:lnTo>
                  <a:lnTo>
                    <a:pt x="5738" y="44577"/>
                  </a:lnTo>
                  <a:lnTo>
                    <a:pt x="0" y="73025"/>
                  </a:lnTo>
                  <a:lnTo>
                    <a:pt x="0" y="898525"/>
                  </a:lnTo>
                  <a:lnTo>
                    <a:pt x="5738" y="926973"/>
                  </a:lnTo>
                  <a:lnTo>
                    <a:pt x="21386" y="950182"/>
                  </a:lnTo>
                  <a:lnTo>
                    <a:pt x="44598" y="965819"/>
                  </a:lnTo>
                  <a:lnTo>
                    <a:pt x="73025" y="971550"/>
                  </a:lnTo>
                  <a:lnTo>
                    <a:pt x="10487025" y="971550"/>
                  </a:lnTo>
                  <a:lnTo>
                    <a:pt x="10515473" y="965819"/>
                  </a:lnTo>
                  <a:lnTo>
                    <a:pt x="10538682" y="950182"/>
                  </a:lnTo>
                  <a:lnTo>
                    <a:pt x="10554319" y="926973"/>
                  </a:lnTo>
                  <a:lnTo>
                    <a:pt x="10560050" y="898525"/>
                  </a:lnTo>
                  <a:lnTo>
                    <a:pt x="10560050" y="73025"/>
                  </a:lnTo>
                  <a:lnTo>
                    <a:pt x="10554319" y="44577"/>
                  </a:lnTo>
                  <a:lnTo>
                    <a:pt x="10538682" y="21367"/>
                  </a:lnTo>
                  <a:lnTo>
                    <a:pt x="10515473" y="5730"/>
                  </a:lnTo>
                  <a:lnTo>
                    <a:pt x="104870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15975" y="4059428"/>
              <a:ext cx="10560050" cy="971550"/>
            </a:xfrm>
            <a:custGeom>
              <a:avLst/>
              <a:gdLst/>
              <a:ahLst/>
              <a:cxnLst/>
              <a:rect l="l" t="t" r="r" b="b"/>
              <a:pathLst>
                <a:path w="10560050" h="971550">
                  <a:moveTo>
                    <a:pt x="0" y="73025"/>
                  </a:moveTo>
                  <a:lnTo>
                    <a:pt x="5738" y="44577"/>
                  </a:lnTo>
                  <a:lnTo>
                    <a:pt x="21386" y="21367"/>
                  </a:lnTo>
                  <a:lnTo>
                    <a:pt x="44598" y="5730"/>
                  </a:lnTo>
                  <a:lnTo>
                    <a:pt x="73025" y="0"/>
                  </a:lnTo>
                  <a:lnTo>
                    <a:pt x="10487025" y="0"/>
                  </a:lnTo>
                  <a:lnTo>
                    <a:pt x="10515473" y="5730"/>
                  </a:lnTo>
                  <a:lnTo>
                    <a:pt x="10538682" y="21367"/>
                  </a:lnTo>
                  <a:lnTo>
                    <a:pt x="10554319" y="44577"/>
                  </a:lnTo>
                  <a:lnTo>
                    <a:pt x="10560050" y="73025"/>
                  </a:lnTo>
                  <a:lnTo>
                    <a:pt x="10560050" y="898525"/>
                  </a:lnTo>
                  <a:lnTo>
                    <a:pt x="10554319" y="926973"/>
                  </a:lnTo>
                  <a:lnTo>
                    <a:pt x="10538682" y="950182"/>
                  </a:lnTo>
                  <a:lnTo>
                    <a:pt x="10515473" y="965819"/>
                  </a:lnTo>
                  <a:lnTo>
                    <a:pt x="10487025" y="971550"/>
                  </a:lnTo>
                  <a:lnTo>
                    <a:pt x="73025" y="971550"/>
                  </a:lnTo>
                  <a:lnTo>
                    <a:pt x="44598" y="965819"/>
                  </a:lnTo>
                  <a:lnTo>
                    <a:pt x="21386" y="950182"/>
                  </a:lnTo>
                  <a:lnTo>
                    <a:pt x="5738" y="926973"/>
                  </a:lnTo>
                  <a:lnTo>
                    <a:pt x="0" y="898525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60500" y="4125544"/>
            <a:ext cx="22174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B3251E"/>
                </a:solidFill>
                <a:latin typeface="Arial"/>
                <a:cs typeface="Arial"/>
              </a:rPr>
              <a:t>−4.129</a:t>
            </a:r>
            <a:r>
              <a:rPr sz="4400" b="1" spc="-4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4400" b="1" spc="-5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4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05580" y="4275835"/>
            <a:ext cx="65493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l’anno</a:t>
            </a:r>
            <a:r>
              <a:rPr sz="15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per</a:t>
            </a:r>
            <a:r>
              <a:rPr sz="15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lavoratore:</a:t>
            </a:r>
            <a:r>
              <a:rPr sz="15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gli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aumenti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valgono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+3.529</a:t>
            </a:r>
            <a:r>
              <a:rPr sz="15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€,</a:t>
            </a:r>
            <a:r>
              <a:rPr sz="15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ne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servirebbero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+7.658</a:t>
            </a:r>
            <a:r>
              <a:rPr sz="1500" spc="-7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50" dirty="0">
                <a:solidFill>
                  <a:srgbClr val="4E5462"/>
                </a:solidFill>
                <a:latin typeface="Arial"/>
                <a:cs typeface="Arial"/>
              </a:rPr>
              <a:t>€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201" y="6236004"/>
            <a:ext cx="4838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Conto</a:t>
            </a:r>
            <a:r>
              <a:rPr sz="1200" spc="-8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Annuale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MEF,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retribuzione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media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del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personale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scolastico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E7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0201" y="786130"/>
            <a:ext cx="9982835" cy="13576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D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M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AT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2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0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70" dirty="0">
                <a:solidFill>
                  <a:srgbClr val="B3251E"/>
                </a:solidFill>
                <a:latin typeface="Arial"/>
                <a:cs typeface="Arial"/>
              </a:rPr>
              <a:t>22</a:t>
            </a:r>
            <a:r>
              <a:rPr sz="12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-</a:t>
            </a:r>
            <a:r>
              <a:rPr sz="1200" b="1" spc="-1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B3251E"/>
                </a:solidFill>
                <a:latin typeface="Arial"/>
                <a:cs typeface="Arial"/>
              </a:rPr>
              <a:t>2027 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4000"/>
              </a:lnSpc>
              <a:spcBef>
                <a:spcPts val="950"/>
              </a:spcBef>
            </a:pP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In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sei</a:t>
            </a:r>
            <a:r>
              <a:rPr sz="3600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anni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ogni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lavoratore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ha</a:t>
            </a:r>
            <a:r>
              <a:rPr sz="36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perso</a:t>
            </a:r>
            <a:r>
              <a:rPr sz="36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più</a:t>
            </a:r>
            <a:r>
              <a:rPr sz="36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36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20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spc="-20" dirty="0">
                <a:solidFill>
                  <a:srgbClr val="171F2D"/>
                </a:solidFill>
                <a:latin typeface="Arial"/>
                <a:cs typeface="Arial"/>
              </a:rPr>
              <a:t>mila euro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2800" y="2488945"/>
            <a:ext cx="6441440" cy="3353435"/>
          </a:xfrm>
          <a:custGeom>
            <a:avLst/>
            <a:gdLst/>
            <a:ahLst/>
            <a:cxnLst/>
            <a:rect l="l" t="t" r="r" b="b"/>
            <a:pathLst>
              <a:path w="6441440" h="3353435">
                <a:moveTo>
                  <a:pt x="6365240" y="0"/>
                </a:moveTo>
                <a:lnTo>
                  <a:pt x="76212" y="0"/>
                </a:lnTo>
                <a:lnTo>
                  <a:pt x="46548" y="5996"/>
                </a:lnTo>
                <a:lnTo>
                  <a:pt x="22323" y="22352"/>
                </a:lnTo>
                <a:lnTo>
                  <a:pt x="5989" y="46612"/>
                </a:lnTo>
                <a:lnTo>
                  <a:pt x="0" y="76326"/>
                </a:lnTo>
                <a:lnTo>
                  <a:pt x="0" y="3276841"/>
                </a:lnTo>
                <a:lnTo>
                  <a:pt x="5989" y="3306505"/>
                </a:lnTo>
                <a:lnTo>
                  <a:pt x="22323" y="3330730"/>
                </a:lnTo>
                <a:lnTo>
                  <a:pt x="46548" y="3347064"/>
                </a:lnTo>
                <a:lnTo>
                  <a:pt x="76212" y="3353054"/>
                </a:lnTo>
                <a:lnTo>
                  <a:pt x="6365240" y="3353054"/>
                </a:lnTo>
                <a:lnTo>
                  <a:pt x="6394934" y="3347064"/>
                </a:lnTo>
                <a:lnTo>
                  <a:pt x="6419151" y="3330730"/>
                </a:lnTo>
                <a:lnTo>
                  <a:pt x="6435463" y="3306505"/>
                </a:lnTo>
                <a:lnTo>
                  <a:pt x="6441440" y="3276841"/>
                </a:lnTo>
                <a:lnTo>
                  <a:pt x="6441440" y="76326"/>
                </a:lnTo>
                <a:lnTo>
                  <a:pt x="6435463" y="46612"/>
                </a:lnTo>
                <a:lnTo>
                  <a:pt x="6419151" y="22351"/>
                </a:lnTo>
                <a:lnTo>
                  <a:pt x="6394934" y="5996"/>
                </a:lnTo>
                <a:lnTo>
                  <a:pt x="6365240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5903" y="2228989"/>
            <a:ext cx="5702935" cy="2805430"/>
          </a:xfrm>
          <a:prstGeom prst="rect">
            <a:avLst/>
          </a:prstGeom>
        </p:spPr>
        <p:txBody>
          <a:bodyPr vert="horz" wrap="square" lIns="0" tIns="788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5"/>
              </a:spcBef>
            </a:pPr>
            <a:r>
              <a:rPr sz="8800" b="1" dirty="0">
                <a:solidFill>
                  <a:srgbClr val="E8605A"/>
                </a:solidFill>
                <a:latin typeface="Arial"/>
                <a:cs typeface="Arial"/>
              </a:rPr>
              <a:t>21.507</a:t>
            </a:r>
            <a:r>
              <a:rPr sz="8800" b="1" spc="-26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8800" b="1" spc="-50" dirty="0">
                <a:solidFill>
                  <a:srgbClr val="E8605A"/>
                </a:solidFill>
                <a:latin typeface="Arial"/>
                <a:cs typeface="Arial"/>
              </a:rPr>
              <a:t>€</a:t>
            </a:r>
            <a:endParaRPr sz="8800">
              <a:latin typeface="Arial"/>
              <a:cs typeface="Arial"/>
            </a:endParaRPr>
          </a:p>
          <a:p>
            <a:pPr marL="12700" marR="5080">
              <a:lnSpc>
                <a:spcPct val="114399"/>
              </a:lnSpc>
              <a:spcBef>
                <a:spcPts val="830"/>
              </a:spcBef>
            </a:pP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perdita</a:t>
            </a:r>
            <a:r>
              <a:rPr sz="16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totale</a:t>
            </a:r>
            <a:r>
              <a:rPr sz="1600" spc="-5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per</a:t>
            </a:r>
            <a:r>
              <a:rPr sz="16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lavoratore</a:t>
            </a:r>
            <a:r>
              <a:rPr sz="16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della</a:t>
            </a:r>
            <a:r>
              <a:rPr sz="1600" spc="-6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scuola,</a:t>
            </a:r>
            <a:r>
              <a:rPr sz="1600" spc="-5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sommando</a:t>
            </a:r>
            <a:r>
              <a:rPr sz="16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il</a:t>
            </a:r>
            <a:r>
              <a:rPr sz="1600" spc="-5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deficit</a:t>
            </a:r>
            <a:r>
              <a:rPr sz="1600" spc="-5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C8CED5"/>
                </a:solidFill>
                <a:latin typeface="Arial"/>
                <a:cs typeface="Arial"/>
              </a:rPr>
              <a:t>di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potere</a:t>
            </a:r>
            <a:r>
              <a:rPr sz="1600" spc="-2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d’acquisto</a:t>
            </a:r>
            <a:r>
              <a:rPr sz="1600" spc="-6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anno</a:t>
            </a:r>
            <a:r>
              <a:rPr sz="16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8CED5"/>
                </a:solidFill>
                <a:latin typeface="Arial"/>
                <a:cs typeface="Arial"/>
              </a:rPr>
              <a:t>per</a:t>
            </a:r>
            <a:r>
              <a:rPr sz="1600" spc="-2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C8CED5"/>
                </a:solidFill>
                <a:latin typeface="Arial"/>
                <a:cs typeface="Arial"/>
              </a:rPr>
              <a:t>anno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59040" y="2488945"/>
            <a:ext cx="3820160" cy="1575435"/>
            <a:chOff x="7559040" y="2488945"/>
            <a:chExt cx="3820160" cy="1575435"/>
          </a:xfrm>
        </p:grpSpPr>
        <p:sp>
          <p:nvSpPr>
            <p:cNvPr id="7" name="object 7"/>
            <p:cNvSpPr/>
            <p:nvPr/>
          </p:nvSpPr>
          <p:spPr>
            <a:xfrm>
              <a:off x="7562215" y="2492120"/>
              <a:ext cx="3813810" cy="1569085"/>
            </a:xfrm>
            <a:custGeom>
              <a:avLst/>
              <a:gdLst/>
              <a:ahLst/>
              <a:cxnLst/>
              <a:rect l="l" t="t" r="r" b="b"/>
              <a:pathLst>
                <a:path w="3813809" h="1569085">
                  <a:moveTo>
                    <a:pt x="3740784" y="0"/>
                  </a:moveTo>
                  <a:lnTo>
                    <a:pt x="73025" y="0"/>
                  </a:lnTo>
                  <a:lnTo>
                    <a:pt x="44630" y="5748"/>
                  </a:lnTo>
                  <a:lnTo>
                    <a:pt x="21415" y="21415"/>
                  </a:lnTo>
                  <a:lnTo>
                    <a:pt x="5748" y="44630"/>
                  </a:lnTo>
                  <a:lnTo>
                    <a:pt x="0" y="73025"/>
                  </a:lnTo>
                  <a:lnTo>
                    <a:pt x="0" y="1495552"/>
                  </a:lnTo>
                  <a:lnTo>
                    <a:pt x="5748" y="1523999"/>
                  </a:lnTo>
                  <a:lnTo>
                    <a:pt x="21415" y="1547209"/>
                  </a:lnTo>
                  <a:lnTo>
                    <a:pt x="44630" y="1562846"/>
                  </a:lnTo>
                  <a:lnTo>
                    <a:pt x="73025" y="1568577"/>
                  </a:lnTo>
                  <a:lnTo>
                    <a:pt x="3740784" y="1568577"/>
                  </a:lnTo>
                  <a:lnTo>
                    <a:pt x="3769232" y="1562846"/>
                  </a:lnTo>
                  <a:lnTo>
                    <a:pt x="3792442" y="1547209"/>
                  </a:lnTo>
                  <a:lnTo>
                    <a:pt x="3808079" y="1523999"/>
                  </a:lnTo>
                  <a:lnTo>
                    <a:pt x="3813809" y="1495552"/>
                  </a:lnTo>
                  <a:lnTo>
                    <a:pt x="3813809" y="73025"/>
                  </a:lnTo>
                  <a:lnTo>
                    <a:pt x="3808079" y="44630"/>
                  </a:lnTo>
                  <a:lnTo>
                    <a:pt x="3792442" y="21415"/>
                  </a:lnTo>
                  <a:lnTo>
                    <a:pt x="3769232" y="5748"/>
                  </a:lnTo>
                  <a:lnTo>
                    <a:pt x="3740784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62215" y="2492120"/>
              <a:ext cx="3813810" cy="1569085"/>
            </a:xfrm>
            <a:custGeom>
              <a:avLst/>
              <a:gdLst/>
              <a:ahLst/>
              <a:cxnLst/>
              <a:rect l="l" t="t" r="r" b="b"/>
              <a:pathLst>
                <a:path w="3813809" h="1569085">
                  <a:moveTo>
                    <a:pt x="0" y="73025"/>
                  </a:moveTo>
                  <a:lnTo>
                    <a:pt x="5748" y="44630"/>
                  </a:lnTo>
                  <a:lnTo>
                    <a:pt x="21415" y="21415"/>
                  </a:lnTo>
                  <a:lnTo>
                    <a:pt x="44630" y="5748"/>
                  </a:lnTo>
                  <a:lnTo>
                    <a:pt x="73025" y="0"/>
                  </a:lnTo>
                  <a:lnTo>
                    <a:pt x="3740784" y="0"/>
                  </a:lnTo>
                  <a:lnTo>
                    <a:pt x="3769232" y="5748"/>
                  </a:lnTo>
                  <a:lnTo>
                    <a:pt x="3792442" y="21415"/>
                  </a:lnTo>
                  <a:lnTo>
                    <a:pt x="3808079" y="44630"/>
                  </a:lnTo>
                  <a:lnTo>
                    <a:pt x="3813809" y="73025"/>
                  </a:lnTo>
                  <a:lnTo>
                    <a:pt x="3813809" y="1495552"/>
                  </a:lnTo>
                  <a:lnTo>
                    <a:pt x="3808079" y="1523999"/>
                  </a:lnTo>
                  <a:lnTo>
                    <a:pt x="3792442" y="1547209"/>
                  </a:lnTo>
                  <a:lnTo>
                    <a:pt x="3769232" y="1562846"/>
                  </a:lnTo>
                  <a:lnTo>
                    <a:pt x="3740784" y="1568577"/>
                  </a:lnTo>
                  <a:lnTo>
                    <a:pt x="73025" y="1568577"/>
                  </a:lnTo>
                  <a:lnTo>
                    <a:pt x="44630" y="1562846"/>
                  </a:lnTo>
                  <a:lnTo>
                    <a:pt x="21415" y="1547209"/>
                  </a:lnTo>
                  <a:lnTo>
                    <a:pt x="5748" y="1523999"/>
                  </a:lnTo>
                  <a:lnTo>
                    <a:pt x="0" y="1495552"/>
                  </a:lnTo>
                  <a:lnTo>
                    <a:pt x="0" y="73025"/>
                  </a:lnTo>
                  <a:close/>
                </a:path>
              </a:pathLst>
            </a:custGeom>
            <a:ln w="6349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07832" y="2416301"/>
            <a:ext cx="2063750" cy="1308735"/>
          </a:xfrm>
          <a:prstGeom prst="rect">
            <a:avLst/>
          </a:prstGeom>
        </p:spPr>
        <p:txBody>
          <a:bodyPr vert="horz" wrap="square" lIns="0" tIns="258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35"/>
              </a:spcBef>
            </a:pPr>
            <a:r>
              <a:rPr sz="4800" b="1" dirty="0">
                <a:solidFill>
                  <a:srgbClr val="B3251E"/>
                </a:solidFill>
                <a:latin typeface="Arial"/>
                <a:cs typeface="Arial"/>
              </a:rPr>
              <a:t>3.585</a:t>
            </a:r>
            <a:r>
              <a:rPr sz="4800" b="1" spc="-114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4800" b="1" spc="-5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in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media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ogni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20" dirty="0">
                <a:solidFill>
                  <a:srgbClr val="4E5462"/>
                </a:solidFill>
                <a:latin typeface="Arial"/>
                <a:cs typeface="Arial"/>
              </a:rPr>
              <a:t>anno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559040" y="4267072"/>
            <a:ext cx="3820160" cy="1575435"/>
            <a:chOff x="7559040" y="4267072"/>
            <a:chExt cx="3820160" cy="1575435"/>
          </a:xfrm>
        </p:grpSpPr>
        <p:sp>
          <p:nvSpPr>
            <p:cNvPr id="11" name="object 11"/>
            <p:cNvSpPr/>
            <p:nvPr/>
          </p:nvSpPr>
          <p:spPr>
            <a:xfrm>
              <a:off x="7562215" y="4270247"/>
              <a:ext cx="3813810" cy="1569085"/>
            </a:xfrm>
            <a:custGeom>
              <a:avLst/>
              <a:gdLst/>
              <a:ahLst/>
              <a:cxnLst/>
              <a:rect l="l" t="t" r="r" b="b"/>
              <a:pathLst>
                <a:path w="3813809" h="1569085">
                  <a:moveTo>
                    <a:pt x="3740784" y="0"/>
                  </a:moveTo>
                  <a:lnTo>
                    <a:pt x="73025" y="0"/>
                  </a:lnTo>
                  <a:lnTo>
                    <a:pt x="44630" y="5748"/>
                  </a:lnTo>
                  <a:lnTo>
                    <a:pt x="21415" y="21415"/>
                  </a:lnTo>
                  <a:lnTo>
                    <a:pt x="5748" y="44630"/>
                  </a:lnTo>
                  <a:lnTo>
                    <a:pt x="0" y="73025"/>
                  </a:lnTo>
                  <a:lnTo>
                    <a:pt x="0" y="1495552"/>
                  </a:lnTo>
                  <a:lnTo>
                    <a:pt x="5748" y="1523973"/>
                  </a:lnTo>
                  <a:lnTo>
                    <a:pt x="21415" y="1547185"/>
                  </a:lnTo>
                  <a:lnTo>
                    <a:pt x="44630" y="1562837"/>
                  </a:lnTo>
                  <a:lnTo>
                    <a:pt x="73025" y="1568577"/>
                  </a:lnTo>
                  <a:lnTo>
                    <a:pt x="3740784" y="1568577"/>
                  </a:lnTo>
                  <a:lnTo>
                    <a:pt x="3769232" y="1562837"/>
                  </a:lnTo>
                  <a:lnTo>
                    <a:pt x="3792442" y="1547185"/>
                  </a:lnTo>
                  <a:lnTo>
                    <a:pt x="3808079" y="1523973"/>
                  </a:lnTo>
                  <a:lnTo>
                    <a:pt x="3813809" y="1495552"/>
                  </a:lnTo>
                  <a:lnTo>
                    <a:pt x="3813809" y="73025"/>
                  </a:lnTo>
                  <a:lnTo>
                    <a:pt x="3808079" y="44630"/>
                  </a:lnTo>
                  <a:lnTo>
                    <a:pt x="3792442" y="21415"/>
                  </a:lnTo>
                  <a:lnTo>
                    <a:pt x="3769232" y="5748"/>
                  </a:lnTo>
                  <a:lnTo>
                    <a:pt x="3740784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62215" y="4270247"/>
              <a:ext cx="3813810" cy="1569085"/>
            </a:xfrm>
            <a:custGeom>
              <a:avLst/>
              <a:gdLst/>
              <a:ahLst/>
              <a:cxnLst/>
              <a:rect l="l" t="t" r="r" b="b"/>
              <a:pathLst>
                <a:path w="3813809" h="1569085">
                  <a:moveTo>
                    <a:pt x="0" y="73025"/>
                  </a:moveTo>
                  <a:lnTo>
                    <a:pt x="5748" y="44630"/>
                  </a:lnTo>
                  <a:lnTo>
                    <a:pt x="21415" y="21415"/>
                  </a:lnTo>
                  <a:lnTo>
                    <a:pt x="44630" y="5748"/>
                  </a:lnTo>
                  <a:lnTo>
                    <a:pt x="73025" y="0"/>
                  </a:lnTo>
                  <a:lnTo>
                    <a:pt x="3740784" y="0"/>
                  </a:lnTo>
                  <a:lnTo>
                    <a:pt x="3769232" y="5748"/>
                  </a:lnTo>
                  <a:lnTo>
                    <a:pt x="3792442" y="21415"/>
                  </a:lnTo>
                  <a:lnTo>
                    <a:pt x="3808079" y="44630"/>
                  </a:lnTo>
                  <a:lnTo>
                    <a:pt x="3813809" y="73025"/>
                  </a:lnTo>
                  <a:lnTo>
                    <a:pt x="3813809" y="1495552"/>
                  </a:lnTo>
                  <a:lnTo>
                    <a:pt x="3808079" y="1523973"/>
                  </a:lnTo>
                  <a:lnTo>
                    <a:pt x="3792442" y="1547185"/>
                  </a:lnTo>
                  <a:lnTo>
                    <a:pt x="3769232" y="1562837"/>
                  </a:lnTo>
                  <a:lnTo>
                    <a:pt x="3740784" y="1568577"/>
                  </a:lnTo>
                  <a:lnTo>
                    <a:pt x="73025" y="1568577"/>
                  </a:lnTo>
                  <a:lnTo>
                    <a:pt x="44630" y="1562837"/>
                  </a:lnTo>
                  <a:lnTo>
                    <a:pt x="21415" y="1547185"/>
                  </a:lnTo>
                  <a:lnTo>
                    <a:pt x="5748" y="1523973"/>
                  </a:lnTo>
                  <a:lnTo>
                    <a:pt x="0" y="1495552"/>
                  </a:lnTo>
                  <a:lnTo>
                    <a:pt x="0" y="73025"/>
                  </a:lnTo>
                  <a:close/>
                </a:path>
              </a:pathLst>
            </a:custGeom>
            <a:ln w="6349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807832" y="4195690"/>
            <a:ext cx="2878455" cy="1307465"/>
          </a:xfrm>
          <a:prstGeom prst="rect">
            <a:avLst/>
          </a:prstGeom>
        </p:spPr>
        <p:txBody>
          <a:bodyPr vert="horz" wrap="square" lIns="0" tIns="257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4800" b="1" dirty="0">
                <a:solidFill>
                  <a:srgbClr val="B3251E"/>
                </a:solidFill>
                <a:latin typeface="Arial"/>
                <a:cs typeface="Arial"/>
              </a:rPr>
              <a:t>276</a:t>
            </a:r>
            <a:r>
              <a:rPr sz="4800" b="1" spc="-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4800" b="1" spc="-6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in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media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ogni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mese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(13</a:t>
            </a:r>
            <a:r>
              <a:rPr sz="15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4E5462"/>
                </a:solidFill>
                <a:latin typeface="Arial"/>
                <a:cs typeface="Arial"/>
              </a:rPr>
              <a:t>mensilità)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201" y="6236004"/>
            <a:ext cx="398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Elaborazione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FLC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CGIL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su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dati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Istat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Conto</a:t>
            </a:r>
            <a:r>
              <a:rPr sz="1200" spc="-9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Annuale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MEF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786130"/>
            <a:ext cx="6223635" cy="85026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H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90" dirty="0">
                <a:solidFill>
                  <a:srgbClr val="B3251E"/>
                </a:solidFill>
                <a:latin typeface="Arial"/>
                <a:cs typeface="Arial"/>
              </a:rPr>
              <a:t>EST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Quanto</a:t>
            </a:r>
            <a:r>
              <a:rPr sz="36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occorre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per</a:t>
            </a:r>
            <a:r>
              <a:rPr sz="36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il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171F2D"/>
                </a:solidFill>
                <a:latin typeface="Arial"/>
                <a:cs typeface="Arial"/>
              </a:rPr>
              <a:t>recupero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2800" y="1935352"/>
            <a:ext cx="2479675" cy="3907154"/>
          </a:xfrm>
          <a:custGeom>
            <a:avLst/>
            <a:gdLst/>
            <a:ahLst/>
            <a:cxnLst/>
            <a:rect l="l" t="t" r="r" b="b"/>
            <a:pathLst>
              <a:path w="2479675" h="3907154">
                <a:moveTo>
                  <a:pt x="2403475" y="0"/>
                </a:moveTo>
                <a:lnTo>
                  <a:pt x="76200" y="0"/>
                </a:lnTo>
                <a:lnTo>
                  <a:pt x="46537" y="5994"/>
                </a:lnTo>
                <a:lnTo>
                  <a:pt x="22317" y="22336"/>
                </a:lnTo>
                <a:lnTo>
                  <a:pt x="5987" y="46559"/>
                </a:lnTo>
                <a:lnTo>
                  <a:pt x="0" y="76200"/>
                </a:lnTo>
                <a:lnTo>
                  <a:pt x="0" y="3830447"/>
                </a:lnTo>
                <a:lnTo>
                  <a:pt x="5987" y="3860109"/>
                </a:lnTo>
                <a:lnTo>
                  <a:pt x="22317" y="3884329"/>
                </a:lnTo>
                <a:lnTo>
                  <a:pt x="46537" y="3900659"/>
                </a:lnTo>
                <a:lnTo>
                  <a:pt x="76200" y="3906647"/>
                </a:lnTo>
                <a:lnTo>
                  <a:pt x="2403475" y="3906647"/>
                </a:lnTo>
                <a:lnTo>
                  <a:pt x="2433115" y="3900659"/>
                </a:lnTo>
                <a:lnTo>
                  <a:pt x="2457338" y="3884329"/>
                </a:lnTo>
                <a:lnTo>
                  <a:pt x="2473680" y="3860109"/>
                </a:lnTo>
                <a:lnTo>
                  <a:pt x="2479675" y="3830447"/>
                </a:lnTo>
                <a:lnTo>
                  <a:pt x="2479675" y="76200"/>
                </a:lnTo>
                <a:lnTo>
                  <a:pt x="2473680" y="46559"/>
                </a:lnTo>
                <a:lnTo>
                  <a:pt x="2457338" y="22336"/>
                </a:lnTo>
                <a:lnTo>
                  <a:pt x="2433115" y="5994"/>
                </a:lnTo>
                <a:lnTo>
                  <a:pt x="2403475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54100" y="1759033"/>
            <a:ext cx="1991995" cy="2553970"/>
          </a:xfrm>
          <a:prstGeom prst="rect">
            <a:avLst/>
          </a:prstGeom>
        </p:spPr>
        <p:txBody>
          <a:bodyPr vert="horz" wrap="square" lIns="0" tIns="303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90"/>
              </a:spcBef>
            </a:pPr>
            <a:r>
              <a:rPr sz="4400" b="1" dirty="0">
                <a:solidFill>
                  <a:srgbClr val="E8605A"/>
                </a:solidFill>
                <a:latin typeface="Arial"/>
                <a:cs typeface="Arial"/>
              </a:rPr>
              <a:t>6,8</a:t>
            </a:r>
            <a:r>
              <a:rPr sz="4400" b="1" spc="-75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4400" b="1" spc="-25" dirty="0">
                <a:solidFill>
                  <a:srgbClr val="E8605A"/>
                </a:solidFill>
                <a:latin typeface="Arial"/>
                <a:cs typeface="Arial"/>
              </a:rPr>
              <a:t>mld</a:t>
            </a:r>
            <a:endParaRPr sz="4400">
              <a:latin typeface="Arial"/>
              <a:cs typeface="Arial"/>
            </a:endParaRPr>
          </a:p>
          <a:p>
            <a:pPr marL="12700" marR="5080">
              <a:lnSpc>
                <a:spcPct val="104400"/>
              </a:lnSpc>
              <a:spcBef>
                <a:spcPts val="740"/>
              </a:spcBef>
            </a:pPr>
            <a:r>
              <a:rPr sz="1600" b="1" dirty="0">
                <a:solidFill>
                  <a:srgbClr val="F5F1EB"/>
                </a:solidFill>
                <a:latin typeface="Arial"/>
                <a:cs typeface="Arial"/>
              </a:rPr>
              <a:t>Riallineamento</a:t>
            </a:r>
            <a:r>
              <a:rPr sz="1600" b="1" spc="-11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5F1EB"/>
                </a:solidFill>
                <a:latin typeface="Arial"/>
                <a:cs typeface="Arial"/>
              </a:rPr>
              <a:t>delle retribuzioni</a:t>
            </a:r>
            <a:endParaRPr sz="1600">
              <a:latin typeface="Arial"/>
              <a:cs typeface="Arial"/>
            </a:endParaRPr>
          </a:p>
          <a:p>
            <a:pPr marL="12700" marR="238760">
              <a:lnSpc>
                <a:spcPct val="118100"/>
              </a:lnSpc>
              <a:spcBef>
                <a:spcPts val="785"/>
              </a:spcBef>
            </a:pP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Per</a:t>
            </a:r>
            <a:r>
              <a:rPr sz="1200" spc="-2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riportare</a:t>
            </a:r>
            <a:r>
              <a:rPr sz="1200" spc="-2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gli</a:t>
            </a:r>
            <a:r>
              <a:rPr sz="1200" spc="-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stipendi</a:t>
            </a:r>
            <a:r>
              <a:rPr sz="12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C8CED5"/>
                </a:solidFill>
                <a:latin typeface="Arial"/>
                <a:cs typeface="Arial"/>
              </a:rPr>
              <a:t>a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regime</a:t>
            </a:r>
            <a:r>
              <a:rPr sz="1200" spc="-1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al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 livello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dell’inflazione,</a:t>
            </a:r>
            <a:r>
              <a:rPr sz="12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dal</a:t>
            </a:r>
            <a:r>
              <a:rPr sz="12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C8CED5"/>
                </a:solidFill>
                <a:latin typeface="Arial"/>
                <a:cs typeface="Arial"/>
              </a:rPr>
              <a:t>2027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(Lordo</a:t>
            </a:r>
            <a:r>
              <a:rPr sz="12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Stato).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95675" y="1935352"/>
            <a:ext cx="2492375" cy="3907154"/>
            <a:chOff x="3495675" y="1935352"/>
            <a:chExt cx="2492375" cy="3907154"/>
          </a:xfrm>
        </p:grpSpPr>
        <p:sp>
          <p:nvSpPr>
            <p:cNvPr id="6" name="object 6"/>
            <p:cNvSpPr/>
            <p:nvPr/>
          </p:nvSpPr>
          <p:spPr>
            <a:xfrm>
              <a:off x="3498850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2413000" y="0"/>
                  </a:moveTo>
                  <a:lnTo>
                    <a:pt x="73025" y="0"/>
                  </a:lnTo>
                  <a:lnTo>
                    <a:pt x="44576" y="5730"/>
                  </a:lnTo>
                  <a:lnTo>
                    <a:pt x="21367" y="21367"/>
                  </a:lnTo>
                  <a:lnTo>
                    <a:pt x="5730" y="44576"/>
                  </a:lnTo>
                  <a:lnTo>
                    <a:pt x="0" y="73025"/>
                  </a:lnTo>
                  <a:lnTo>
                    <a:pt x="0" y="3827284"/>
                  </a:lnTo>
                  <a:lnTo>
                    <a:pt x="5730" y="3855703"/>
                  </a:lnTo>
                  <a:lnTo>
                    <a:pt x="21367" y="3878911"/>
                  </a:lnTo>
                  <a:lnTo>
                    <a:pt x="44576" y="3894559"/>
                  </a:lnTo>
                  <a:lnTo>
                    <a:pt x="73025" y="3900297"/>
                  </a:lnTo>
                  <a:lnTo>
                    <a:pt x="2413000" y="3900297"/>
                  </a:lnTo>
                  <a:lnTo>
                    <a:pt x="2441448" y="3894559"/>
                  </a:lnTo>
                  <a:lnTo>
                    <a:pt x="2464657" y="3878911"/>
                  </a:lnTo>
                  <a:lnTo>
                    <a:pt x="2480294" y="3855703"/>
                  </a:lnTo>
                  <a:lnTo>
                    <a:pt x="2486025" y="3827284"/>
                  </a:lnTo>
                  <a:lnTo>
                    <a:pt x="2486025" y="73025"/>
                  </a:lnTo>
                  <a:lnTo>
                    <a:pt x="2480294" y="44576"/>
                  </a:lnTo>
                  <a:lnTo>
                    <a:pt x="2464657" y="21367"/>
                  </a:lnTo>
                  <a:lnTo>
                    <a:pt x="2441448" y="5730"/>
                  </a:lnTo>
                  <a:lnTo>
                    <a:pt x="2413000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850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0" y="73025"/>
                  </a:moveTo>
                  <a:lnTo>
                    <a:pt x="5730" y="44576"/>
                  </a:lnTo>
                  <a:lnTo>
                    <a:pt x="21367" y="21367"/>
                  </a:lnTo>
                  <a:lnTo>
                    <a:pt x="44576" y="5730"/>
                  </a:lnTo>
                  <a:lnTo>
                    <a:pt x="73025" y="0"/>
                  </a:lnTo>
                  <a:lnTo>
                    <a:pt x="2413000" y="0"/>
                  </a:lnTo>
                  <a:lnTo>
                    <a:pt x="2441448" y="5730"/>
                  </a:lnTo>
                  <a:lnTo>
                    <a:pt x="2464657" y="21367"/>
                  </a:lnTo>
                  <a:lnTo>
                    <a:pt x="2480294" y="44576"/>
                  </a:lnTo>
                  <a:lnTo>
                    <a:pt x="2486025" y="73025"/>
                  </a:lnTo>
                  <a:lnTo>
                    <a:pt x="2486025" y="3827284"/>
                  </a:lnTo>
                  <a:lnTo>
                    <a:pt x="2480294" y="3855703"/>
                  </a:lnTo>
                  <a:lnTo>
                    <a:pt x="2464657" y="3878911"/>
                  </a:lnTo>
                  <a:lnTo>
                    <a:pt x="2441448" y="3894559"/>
                  </a:lnTo>
                  <a:lnTo>
                    <a:pt x="2413000" y="3900297"/>
                  </a:lnTo>
                  <a:lnTo>
                    <a:pt x="73025" y="3900297"/>
                  </a:lnTo>
                  <a:lnTo>
                    <a:pt x="44576" y="3894559"/>
                  </a:lnTo>
                  <a:lnTo>
                    <a:pt x="21367" y="3878911"/>
                  </a:lnTo>
                  <a:lnTo>
                    <a:pt x="5730" y="3855703"/>
                  </a:lnTo>
                  <a:lnTo>
                    <a:pt x="0" y="3827284"/>
                  </a:lnTo>
                  <a:lnTo>
                    <a:pt x="0" y="73025"/>
                  </a:lnTo>
                  <a:close/>
                </a:path>
              </a:pathLst>
            </a:custGeom>
            <a:ln w="6349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743959" y="2055063"/>
            <a:ext cx="2008505" cy="3039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845"/>
              </a:lnSpc>
              <a:spcBef>
                <a:spcPts val="105"/>
              </a:spcBef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500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4845"/>
              </a:lnSpc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mln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600" b="1" spc="-10" dirty="0">
                <a:solidFill>
                  <a:srgbClr val="171F2D"/>
                </a:solidFill>
                <a:latin typeface="Arial"/>
                <a:cs typeface="Arial"/>
              </a:rPr>
              <a:t>Recupero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600" b="1" dirty="0">
                <a:solidFill>
                  <a:srgbClr val="171F2D"/>
                </a:solidFill>
                <a:latin typeface="Arial"/>
                <a:cs typeface="Arial"/>
              </a:rPr>
              <a:t>dell’annualità</a:t>
            </a:r>
            <a:r>
              <a:rPr sz="1600" b="1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171F2D"/>
                </a:solidFill>
                <a:latin typeface="Arial"/>
                <a:cs typeface="Arial"/>
              </a:rPr>
              <a:t>2013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Bloccata</a:t>
            </a:r>
            <a:r>
              <a:rPr sz="12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da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D.L.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78/2010</a:t>
            </a:r>
            <a:r>
              <a:rPr sz="1200" spc="-50" dirty="0">
                <a:solidFill>
                  <a:srgbClr val="4E5462"/>
                </a:solidFill>
                <a:latin typeface="Arial"/>
                <a:cs typeface="Arial"/>
              </a:rPr>
              <a:t> 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D.P.R.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122/2013.</a:t>
            </a:r>
            <a:r>
              <a:rPr sz="12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La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7900"/>
              </a:lnSpc>
              <a:spcBef>
                <a:spcPts val="5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Cassazione</a:t>
            </a:r>
            <a:r>
              <a:rPr sz="12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riconosce</a:t>
            </a:r>
            <a:r>
              <a:rPr sz="12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alla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contrattazione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la</a:t>
            </a:r>
            <a:r>
              <a:rPr sz="1200" spc="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possibilità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di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intervenire.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1250" y="1935352"/>
            <a:ext cx="2492375" cy="3907154"/>
            <a:chOff x="6191250" y="1935352"/>
            <a:chExt cx="2492375" cy="3907154"/>
          </a:xfrm>
        </p:grpSpPr>
        <p:sp>
          <p:nvSpPr>
            <p:cNvPr id="10" name="object 10"/>
            <p:cNvSpPr/>
            <p:nvPr/>
          </p:nvSpPr>
          <p:spPr>
            <a:xfrm>
              <a:off x="6194425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2413000" y="0"/>
                  </a:moveTo>
                  <a:lnTo>
                    <a:pt x="73025" y="0"/>
                  </a:lnTo>
                  <a:lnTo>
                    <a:pt x="44576" y="5730"/>
                  </a:lnTo>
                  <a:lnTo>
                    <a:pt x="21367" y="21367"/>
                  </a:lnTo>
                  <a:lnTo>
                    <a:pt x="5730" y="44576"/>
                  </a:lnTo>
                  <a:lnTo>
                    <a:pt x="0" y="73025"/>
                  </a:lnTo>
                  <a:lnTo>
                    <a:pt x="0" y="3827284"/>
                  </a:lnTo>
                  <a:lnTo>
                    <a:pt x="5730" y="3855703"/>
                  </a:lnTo>
                  <a:lnTo>
                    <a:pt x="21367" y="3878911"/>
                  </a:lnTo>
                  <a:lnTo>
                    <a:pt x="44576" y="3894559"/>
                  </a:lnTo>
                  <a:lnTo>
                    <a:pt x="73025" y="3900297"/>
                  </a:lnTo>
                  <a:lnTo>
                    <a:pt x="2413000" y="3900297"/>
                  </a:lnTo>
                  <a:lnTo>
                    <a:pt x="2441448" y="3894559"/>
                  </a:lnTo>
                  <a:lnTo>
                    <a:pt x="2464657" y="3878911"/>
                  </a:lnTo>
                  <a:lnTo>
                    <a:pt x="2480294" y="3855703"/>
                  </a:lnTo>
                  <a:lnTo>
                    <a:pt x="2486025" y="3827284"/>
                  </a:lnTo>
                  <a:lnTo>
                    <a:pt x="2486025" y="73025"/>
                  </a:lnTo>
                  <a:lnTo>
                    <a:pt x="2480294" y="44576"/>
                  </a:lnTo>
                  <a:lnTo>
                    <a:pt x="2464657" y="21367"/>
                  </a:lnTo>
                  <a:lnTo>
                    <a:pt x="2441448" y="5730"/>
                  </a:lnTo>
                  <a:lnTo>
                    <a:pt x="2413000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194425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0" y="73025"/>
                  </a:moveTo>
                  <a:lnTo>
                    <a:pt x="5730" y="44576"/>
                  </a:lnTo>
                  <a:lnTo>
                    <a:pt x="21367" y="21367"/>
                  </a:lnTo>
                  <a:lnTo>
                    <a:pt x="44576" y="5730"/>
                  </a:lnTo>
                  <a:lnTo>
                    <a:pt x="73025" y="0"/>
                  </a:lnTo>
                  <a:lnTo>
                    <a:pt x="2413000" y="0"/>
                  </a:lnTo>
                  <a:lnTo>
                    <a:pt x="2441448" y="5730"/>
                  </a:lnTo>
                  <a:lnTo>
                    <a:pt x="2464657" y="21367"/>
                  </a:lnTo>
                  <a:lnTo>
                    <a:pt x="2480294" y="44576"/>
                  </a:lnTo>
                  <a:lnTo>
                    <a:pt x="2486025" y="73025"/>
                  </a:lnTo>
                  <a:lnTo>
                    <a:pt x="2486025" y="3827284"/>
                  </a:lnTo>
                  <a:lnTo>
                    <a:pt x="2480294" y="3855703"/>
                  </a:lnTo>
                  <a:lnTo>
                    <a:pt x="2464657" y="3878911"/>
                  </a:lnTo>
                  <a:lnTo>
                    <a:pt x="2441448" y="3894559"/>
                  </a:lnTo>
                  <a:lnTo>
                    <a:pt x="2413000" y="3900297"/>
                  </a:lnTo>
                  <a:lnTo>
                    <a:pt x="73025" y="3900297"/>
                  </a:lnTo>
                  <a:lnTo>
                    <a:pt x="44576" y="3894559"/>
                  </a:lnTo>
                  <a:lnTo>
                    <a:pt x="21367" y="3878911"/>
                  </a:lnTo>
                  <a:lnTo>
                    <a:pt x="5730" y="3855703"/>
                  </a:lnTo>
                  <a:lnTo>
                    <a:pt x="0" y="3827284"/>
                  </a:lnTo>
                  <a:lnTo>
                    <a:pt x="0" y="73025"/>
                  </a:lnTo>
                  <a:close/>
                </a:path>
              </a:pathLst>
            </a:custGeom>
            <a:ln w="6349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39661" y="2055063"/>
            <a:ext cx="2007235" cy="2823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845"/>
              </a:lnSpc>
              <a:spcBef>
                <a:spcPts val="105"/>
              </a:spcBef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250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4845"/>
              </a:lnSpc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mln</a:t>
            </a:r>
            <a:endParaRPr sz="4400">
              <a:latin typeface="Arial"/>
              <a:cs typeface="Arial"/>
            </a:endParaRPr>
          </a:p>
          <a:p>
            <a:pPr marL="12700" marR="507365">
              <a:lnSpc>
                <a:spcPct val="104400"/>
              </a:lnSpc>
              <a:spcBef>
                <a:spcPts val="735"/>
              </a:spcBef>
            </a:pPr>
            <a:r>
              <a:rPr sz="1600" b="1" dirty="0">
                <a:solidFill>
                  <a:srgbClr val="171F2D"/>
                </a:solidFill>
                <a:latin typeface="Arial"/>
                <a:cs typeface="Arial"/>
              </a:rPr>
              <a:t>Ripristino</a:t>
            </a:r>
            <a:r>
              <a:rPr sz="16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71F2D"/>
                </a:solidFill>
                <a:latin typeface="Arial"/>
                <a:cs typeface="Arial"/>
              </a:rPr>
              <a:t>dello </a:t>
            </a:r>
            <a:r>
              <a:rPr sz="1600" b="1" dirty="0">
                <a:solidFill>
                  <a:srgbClr val="171F2D"/>
                </a:solidFill>
                <a:latin typeface="Arial"/>
                <a:cs typeface="Arial"/>
              </a:rPr>
              <a:t>scatto</a:t>
            </a:r>
            <a:r>
              <a:rPr sz="1600" b="1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171F2D"/>
                </a:solidFill>
                <a:latin typeface="Arial"/>
                <a:cs typeface="Arial"/>
              </a:rPr>
              <a:t>0-</a:t>
            </a:r>
            <a:r>
              <a:rPr sz="1600" b="1" spc="-50" dirty="0">
                <a:solidFill>
                  <a:srgbClr val="171F2D"/>
                </a:solidFill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8100"/>
              </a:lnSpc>
              <a:spcBef>
                <a:spcPts val="79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Soppresso</a:t>
            </a:r>
            <a:r>
              <a:rPr sz="12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nel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2011: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primo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aumento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è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slittato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dal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4°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al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9°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anno.</a:t>
            </a:r>
            <a:r>
              <a:rPr sz="12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Va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esteso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ai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precari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con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tre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anni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servizio.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886825" y="1935352"/>
            <a:ext cx="2492375" cy="3907154"/>
            <a:chOff x="8886825" y="1935352"/>
            <a:chExt cx="2492375" cy="3907154"/>
          </a:xfrm>
        </p:grpSpPr>
        <p:sp>
          <p:nvSpPr>
            <p:cNvPr id="14" name="object 14"/>
            <p:cNvSpPr/>
            <p:nvPr/>
          </p:nvSpPr>
          <p:spPr>
            <a:xfrm>
              <a:off x="8890000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2413000" y="0"/>
                  </a:moveTo>
                  <a:lnTo>
                    <a:pt x="73025" y="0"/>
                  </a:lnTo>
                  <a:lnTo>
                    <a:pt x="44576" y="5730"/>
                  </a:lnTo>
                  <a:lnTo>
                    <a:pt x="21367" y="21367"/>
                  </a:lnTo>
                  <a:lnTo>
                    <a:pt x="5730" y="44576"/>
                  </a:lnTo>
                  <a:lnTo>
                    <a:pt x="0" y="73025"/>
                  </a:lnTo>
                  <a:lnTo>
                    <a:pt x="0" y="3827284"/>
                  </a:lnTo>
                  <a:lnTo>
                    <a:pt x="5730" y="3855703"/>
                  </a:lnTo>
                  <a:lnTo>
                    <a:pt x="21367" y="3878911"/>
                  </a:lnTo>
                  <a:lnTo>
                    <a:pt x="44576" y="3894559"/>
                  </a:lnTo>
                  <a:lnTo>
                    <a:pt x="73025" y="3900297"/>
                  </a:lnTo>
                  <a:lnTo>
                    <a:pt x="2413000" y="3900297"/>
                  </a:lnTo>
                  <a:lnTo>
                    <a:pt x="2441448" y="3894559"/>
                  </a:lnTo>
                  <a:lnTo>
                    <a:pt x="2464657" y="3878911"/>
                  </a:lnTo>
                  <a:lnTo>
                    <a:pt x="2480294" y="3855703"/>
                  </a:lnTo>
                  <a:lnTo>
                    <a:pt x="2486025" y="3827284"/>
                  </a:lnTo>
                  <a:lnTo>
                    <a:pt x="2486025" y="73025"/>
                  </a:lnTo>
                  <a:lnTo>
                    <a:pt x="2480294" y="44576"/>
                  </a:lnTo>
                  <a:lnTo>
                    <a:pt x="2464657" y="21367"/>
                  </a:lnTo>
                  <a:lnTo>
                    <a:pt x="2441448" y="5730"/>
                  </a:lnTo>
                  <a:lnTo>
                    <a:pt x="2413000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90000" y="1938527"/>
              <a:ext cx="2486025" cy="3900804"/>
            </a:xfrm>
            <a:custGeom>
              <a:avLst/>
              <a:gdLst/>
              <a:ahLst/>
              <a:cxnLst/>
              <a:rect l="l" t="t" r="r" b="b"/>
              <a:pathLst>
                <a:path w="2486025" h="3900804">
                  <a:moveTo>
                    <a:pt x="0" y="73025"/>
                  </a:moveTo>
                  <a:lnTo>
                    <a:pt x="5730" y="44576"/>
                  </a:lnTo>
                  <a:lnTo>
                    <a:pt x="21367" y="21367"/>
                  </a:lnTo>
                  <a:lnTo>
                    <a:pt x="44576" y="5730"/>
                  </a:lnTo>
                  <a:lnTo>
                    <a:pt x="73025" y="0"/>
                  </a:lnTo>
                  <a:lnTo>
                    <a:pt x="2413000" y="0"/>
                  </a:lnTo>
                  <a:lnTo>
                    <a:pt x="2441448" y="5730"/>
                  </a:lnTo>
                  <a:lnTo>
                    <a:pt x="2464657" y="21367"/>
                  </a:lnTo>
                  <a:lnTo>
                    <a:pt x="2480294" y="44576"/>
                  </a:lnTo>
                  <a:lnTo>
                    <a:pt x="2486025" y="73025"/>
                  </a:lnTo>
                  <a:lnTo>
                    <a:pt x="2486025" y="3827284"/>
                  </a:lnTo>
                  <a:lnTo>
                    <a:pt x="2480294" y="3855703"/>
                  </a:lnTo>
                  <a:lnTo>
                    <a:pt x="2464657" y="3878911"/>
                  </a:lnTo>
                  <a:lnTo>
                    <a:pt x="2441448" y="3894559"/>
                  </a:lnTo>
                  <a:lnTo>
                    <a:pt x="2413000" y="3900297"/>
                  </a:lnTo>
                  <a:lnTo>
                    <a:pt x="73025" y="3900297"/>
                  </a:lnTo>
                  <a:lnTo>
                    <a:pt x="44576" y="3894559"/>
                  </a:lnTo>
                  <a:lnTo>
                    <a:pt x="21367" y="3878911"/>
                  </a:lnTo>
                  <a:lnTo>
                    <a:pt x="5730" y="3855703"/>
                  </a:lnTo>
                  <a:lnTo>
                    <a:pt x="0" y="3827284"/>
                  </a:lnTo>
                  <a:lnTo>
                    <a:pt x="0" y="73025"/>
                  </a:lnTo>
                  <a:close/>
                </a:path>
              </a:pathLst>
            </a:custGeom>
            <a:ln w="6349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135618" y="2055063"/>
            <a:ext cx="1995805" cy="2823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845"/>
              </a:lnSpc>
              <a:spcBef>
                <a:spcPts val="105"/>
              </a:spcBef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847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4845"/>
              </a:lnSpc>
            </a:pPr>
            <a:r>
              <a:rPr sz="4400" b="1" spc="-25" dirty="0">
                <a:solidFill>
                  <a:srgbClr val="B3251E"/>
                </a:solidFill>
                <a:latin typeface="Arial"/>
                <a:cs typeface="Arial"/>
              </a:rPr>
              <a:t>mln</a:t>
            </a:r>
            <a:endParaRPr sz="4400">
              <a:latin typeface="Arial"/>
              <a:cs typeface="Arial"/>
            </a:endParaRPr>
          </a:p>
          <a:p>
            <a:pPr marL="12700" marR="566420">
              <a:lnSpc>
                <a:spcPct val="104400"/>
              </a:lnSpc>
              <a:spcBef>
                <a:spcPts val="735"/>
              </a:spcBef>
            </a:pPr>
            <a:r>
              <a:rPr sz="1600" b="1" dirty="0">
                <a:solidFill>
                  <a:srgbClr val="171F2D"/>
                </a:solidFill>
                <a:latin typeface="Arial"/>
                <a:cs typeface="Arial"/>
              </a:rPr>
              <a:t>Raddoppio</a:t>
            </a:r>
            <a:r>
              <a:rPr sz="16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171F2D"/>
                </a:solidFill>
                <a:latin typeface="Arial"/>
                <a:cs typeface="Arial"/>
              </a:rPr>
              <a:t>del </a:t>
            </a:r>
            <a:r>
              <a:rPr sz="1600" b="1" spc="-20" dirty="0">
                <a:solidFill>
                  <a:srgbClr val="171F2D"/>
                </a:solidFill>
                <a:latin typeface="Arial"/>
                <a:cs typeface="Arial"/>
              </a:rPr>
              <a:t>FMOF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8100"/>
              </a:lnSpc>
              <a:spcBef>
                <a:spcPts val="79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Oggi</a:t>
            </a:r>
            <a:r>
              <a:rPr sz="1200" spc="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847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mln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per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l’a.s.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2026/27,</a:t>
            </a:r>
            <a:r>
              <a:rPr sz="12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su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cui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ricadono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attività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aggiuntive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e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perfino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le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nuove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ore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latino.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0201" y="6236004"/>
            <a:ext cx="59861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totale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circa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8,4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miliardi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di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euro,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aggiuntivi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rispetto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agli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stanziamenti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contrattuali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ordinari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24999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2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65" dirty="0">
                <a:solidFill>
                  <a:srgbClr val="B3251E"/>
                </a:solidFill>
                <a:latin typeface="Arial"/>
                <a:cs typeface="Arial"/>
              </a:rPr>
              <a:t>IC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Il</a:t>
            </a:r>
            <a:r>
              <a:rPr spc="-15" dirty="0"/>
              <a:t> </a:t>
            </a:r>
            <a:r>
              <a:rPr dirty="0"/>
              <a:t>lavoro</a:t>
            </a:r>
            <a:r>
              <a:rPr spc="-15" dirty="0"/>
              <a:t> </a:t>
            </a:r>
            <a:r>
              <a:rPr dirty="0"/>
              <a:t>scolastico</a:t>
            </a:r>
            <a:r>
              <a:rPr spc="-30" dirty="0"/>
              <a:t> </a:t>
            </a:r>
            <a:r>
              <a:rPr dirty="0"/>
              <a:t>costa</a:t>
            </a:r>
            <a:r>
              <a:rPr spc="-15" dirty="0"/>
              <a:t> </a:t>
            </a:r>
            <a:r>
              <a:rPr dirty="0"/>
              <a:t>di</a:t>
            </a:r>
            <a:r>
              <a:rPr spc="-10" dirty="0"/>
              <a:t> </a:t>
            </a:r>
            <a:r>
              <a:rPr dirty="0"/>
              <a:t>più</a:t>
            </a:r>
            <a:r>
              <a:rPr spc="-1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chi</a:t>
            </a:r>
            <a:r>
              <a:rPr spc="-15" dirty="0"/>
              <a:t> </a:t>
            </a:r>
            <a:r>
              <a:rPr dirty="0"/>
              <a:t>lo</a:t>
            </a:r>
            <a:r>
              <a:rPr spc="-10" dirty="0"/>
              <a:t> </a:t>
            </a:r>
            <a:r>
              <a:rPr spc="-25" dirty="0"/>
              <a:t>fa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12800" y="1935352"/>
            <a:ext cx="1991360" cy="3907154"/>
            <a:chOff x="812800" y="1935352"/>
            <a:chExt cx="1991360" cy="3907154"/>
          </a:xfrm>
        </p:grpSpPr>
        <p:sp>
          <p:nvSpPr>
            <p:cNvPr id="5" name="object 5"/>
            <p:cNvSpPr/>
            <p:nvPr/>
          </p:nvSpPr>
          <p:spPr>
            <a:xfrm>
              <a:off x="81597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10" h="3900804">
                  <a:moveTo>
                    <a:pt x="1911985" y="0"/>
                  </a:moveTo>
                  <a:lnTo>
                    <a:pt x="73025" y="0"/>
                  </a:lnTo>
                  <a:lnTo>
                    <a:pt x="44598" y="5748"/>
                  </a:lnTo>
                  <a:lnTo>
                    <a:pt x="21386" y="21415"/>
                  </a:lnTo>
                  <a:lnTo>
                    <a:pt x="5738" y="44630"/>
                  </a:lnTo>
                  <a:lnTo>
                    <a:pt x="0" y="73025"/>
                  </a:lnTo>
                  <a:lnTo>
                    <a:pt x="0" y="3827272"/>
                  </a:lnTo>
                  <a:lnTo>
                    <a:pt x="5738" y="3855698"/>
                  </a:lnTo>
                  <a:lnTo>
                    <a:pt x="21386" y="3878910"/>
                  </a:lnTo>
                  <a:lnTo>
                    <a:pt x="44598" y="3894558"/>
                  </a:lnTo>
                  <a:lnTo>
                    <a:pt x="73025" y="3900297"/>
                  </a:lnTo>
                  <a:lnTo>
                    <a:pt x="1911985" y="3900297"/>
                  </a:lnTo>
                  <a:lnTo>
                    <a:pt x="1940379" y="3894558"/>
                  </a:lnTo>
                  <a:lnTo>
                    <a:pt x="1963594" y="3878910"/>
                  </a:lnTo>
                  <a:lnTo>
                    <a:pt x="1979261" y="3855698"/>
                  </a:lnTo>
                  <a:lnTo>
                    <a:pt x="1985010" y="3827272"/>
                  </a:lnTo>
                  <a:lnTo>
                    <a:pt x="1985010" y="73025"/>
                  </a:lnTo>
                  <a:lnTo>
                    <a:pt x="1979261" y="44630"/>
                  </a:lnTo>
                  <a:lnTo>
                    <a:pt x="1963594" y="21415"/>
                  </a:lnTo>
                  <a:lnTo>
                    <a:pt x="1940379" y="5748"/>
                  </a:lnTo>
                  <a:lnTo>
                    <a:pt x="191198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597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10" h="3900804">
                  <a:moveTo>
                    <a:pt x="0" y="73025"/>
                  </a:moveTo>
                  <a:lnTo>
                    <a:pt x="5738" y="44630"/>
                  </a:lnTo>
                  <a:lnTo>
                    <a:pt x="21386" y="21415"/>
                  </a:lnTo>
                  <a:lnTo>
                    <a:pt x="44598" y="5748"/>
                  </a:lnTo>
                  <a:lnTo>
                    <a:pt x="73025" y="0"/>
                  </a:lnTo>
                  <a:lnTo>
                    <a:pt x="1911985" y="0"/>
                  </a:lnTo>
                  <a:lnTo>
                    <a:pt x="1940379" y="5748"/>
                  </a:lnTo>
                  <a:lnTo>
                    <a:pt x="1963594" y="21415"/>
                  </a:lnTo>
                  <a:lnTo>
                    <a:pt x="1979261" y="44630"/>
                  </a:lnTo>
                  <a:lnTo>
                    <a:pt x="1985010" y="73025"/>
                  </a:lnTo>
                  <a:lnTo>
                    <a:pt x="1985010" y="3827272"/>
                  </a:lnTo>
                  <a:lnTo>
                    <a:pt x="1979261" y="3855698"/>
                  </a:lnTo>
                  <a:lnTo>
                    <a:pt x="1963594" y="3878910"/>
                  </a:lnTo>
                  <a:lnTo>
                    <a:pt x="1940379" y="3894558"/>
                  </a:lnTo>
                  <a:lnTo>
                    <a:pt x="1911985" y="3900297"/>
                  </a:lnTo>
                  <a:lnTo>
                    <a:pt x="73025" y="3900297"/>
                  </a:lnTo>
                  <a:lnTo>
                    <a:pt x="44598" y="3894558"/>
                  </a:lnTo>
                  <a:lnTo>
                    <a:pt x="21386" y="3878910"/>
                  </a:lnTo>
                  <a:lnTo>
                    <a:pt x="5738" y="3855698"/>
                  </a:lnTo>
                  <a:lnTo>
                    <a:pt x="0" y="382727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09903" y="2141982"/>
            <a:ext cx="1614170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E5462"/>
                </a:solidFill>
                <a:latin typeface="Arial"/>
                <a:cs typeface="Arial"/>
              </a:rPr>
              <a:t>BUONO</a:t>
            </a:r>
            <a:r>
              <a:rPr sz="1200" b="1" spc="254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4E5462"/>
                </a:solidFill>
                <a:latin typeface="Arial"/>
                <a:cs typeface="Arial"/>
              </a:rPr>
              <a:t>PASTO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3600" b="1" dirty="0">
                <a:solidFill>
                  <a:srgbClr val="B3251E"/>
                </a:solidFill>
                <a:latin typeface="Arial"/>
                <a:cs typeface="Arial"/>
              </a:rPr>
              <a:t>504</a:t>
            </a:r>
            <a:r>
              <a:rPr sz="3600" b="1" spc="-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3600" b="1" spc="-5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05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persi</a:t>
            </a:r>
            <a:r>
              <a:rPr sz="12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ogni</a:t>
            </a:r>
            <a:r>
              <a:rPr sz="12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anno:</a:t>
            </a:r>
            <a:r>
              <a:rPr sz="12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il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buono</a:t>
            </a:r>
            <a:r>
              <a:rPr sz="1200" spc="-6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pasto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non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c’è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(2.520</a:t>
            </a:r>
            <a:r>
              <a:rPr sz="12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€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in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cinque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anni)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56560" y="1935352"/>
            <a:ext cx="1991360" cy="3907154"/>
            <a:chOff x="2956560" y="1935352"/>
            <a:chExt cx="1991360" cy="3907154"/>
          </a:xfrm>
        </p:grpSpPr>
        <p:sp>
          <p:nvSpPr>
            <p:cNvPr id="9" name="object 9"/>
            <p:cNvSpPr/>
            <p:nvPr/>
          </p:nvSpPr>
          <p:spPr>
            <a:xfrm>
              <a:off x="295973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10" h="3900804">
                  <a:moveTo>
                    <a:pt x="1911857" y="0"/>
                  </a:moveTo>
                  <a:lnTo>
                    <a:pt x="73025" y="0"/>
                  </a:lnTo>
                  <a:lnTo>
                    <a:pt x="44576" y="5748"/>
                  </a:lnTo>
                  <a:lnTo>
                    <a:pt x="21367" y="21415"/>
                  </a:lnTo>
                  <a:lnTo>
                    <a:pt x="5730" y="44630"/>
                  </a:lnTo>
                  <a:lnTo>
                    <a:pt x="0" y="73025"/>
                  </a:lnTo>
                  <a:lnTo>
                    <a:pt x="0" y="3827272"/>
                  </a:lnTo>
                  <a:lnTo>
                    <a:pt x="5730" y="3855698"/>
                  </a:lnTo>
                  <a:lnTo>
                    <a:pt x="21367" y="3878910"/>
                  </a:lnTo>
                  <a:lnTo>
                    <a:pt x="44576" y="3894558"/>
                  </a:lnTo>
                  <a:lnTo>
                    <a:pt x="73025" y="3900297"/>
                  </a:lnTo>
                  <a:lnTo>
                    <a:pt x="1911857" y="3900297"/>
                  </a:lnTo>
                  <a:lnTo>
                    <a:pt x="1940305" y="3894558"/>
                  </a:lnTo>
                  <a:lnTo>
                    <a:pt x="1963515" y="3878910"/>
                  </a:lnTo>
                  <a:lnTo>
                    <a:pt x="1979152" y="3855698"/>
                  </a:lnTo>
                  <a:lnTo>
                    <a:pt x="1984882" y="3827272"/>
                  </a:lnTo>
                  <a:lnTo>
                    <a:pt x="1984882" y="73025"/>
                  </a:lnTo>
                  <a:lnTo>
                    <a:pt x="1979152" y="44630"/>
                  </a:lnTo>
                  <a:lnTo>
                    <a:pt x="1963515" y="21415"/>
                  </a:lnTo>
                  <a:lnTo>
                    <a:pt x="1940305" y="5748"/>
                  </a:lnTo>
                  <a:lnTo>
                    <a:pt x="1911857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5973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10" h="3900804">
                  <a:moveTo>
                    <a:pt x="0" y="73025"/>
                  </a:moveTo>
                  <a:lnTo>
                    <a:pt x="5730" y="44630"/>
                  </a:lnTo>
                  <a:lnTo>
                    <a:pt x="21367" y="21415"/>
                  </a:lnTo>
                  <a:lnTo>
                    <a:pt x="44576" y="5748"/>
                  </a:lnTo>
                  <a:lnTo>
                    <a:pt x="73025" y="0"/>
                  </a:lnTo>
                  <a:lnTo>
                    <a:pt x="1911857" y="0"/>
                  </a:lnTo>
                  <a:lnTo>
                    <a:pt x="1940305" y="5748"/>
                  </a:lnTo>
                  <a:lnTo>
                    <a:pt x="1963515" y="21415"/>
                  </a:lnTo>
                  <a:lnTo>
                    <a:pt x="1979152" y="44630"/>
                  </a:lnTo>
                  <a:lnTo>
                    <a:pt x="1984882" y="73025"/>
                  </a:lnTo>
                  <a:lnTo>
                    <a:pt x="1984882" y="3827272"/>
                  </a:lnTo>
                  <a:lnTo>
                    <a:pt x="1979152" y="3855698"/>
                  </a:lnTo>
                  <a:lnTo>
                    <a:pt x="1963515" y="3878910"/>
                  </a:lnTo>
                  <a:lnTo>
                    <a:pt x="1940305" y="3894558"/>
                  </a:lnTo>
                  <a:lnTo>
                    <a:pt x="1911857" y="3900297"/>
                  </a:lnTo>
                  <a:lnTo>
                    <a:pt x="73025" y="3900297"/>
                  </a:lnTo>
                  <a:lnTo>
                    <a:pt x="44576" y="3894558"/>
                  </a:lnTo>
                  <a:lnTo>
                    <a:pt x="21367" y="3878910"/>
                  </a:lnTo>
                  <a:lnTo>
                    <a:pt x="5730" y="3855698"/>
                  </a:lnTo>
                  <a:lnTo>
                    <a:pt x="0" y="382727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153917" y="2141982"/>
            <a:ext cx="1647825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4E5462"/>
                </a:solidFill>
                <a:latin typeface="Arial"/>
                <a:cs typeface="Arial"/>
              </a:rPr>
              <a:t>CARBURANTE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3600" b="1" spc="-10" dirty="0">
                <a:solidFill>
                  <a:srgbClr val="B3251E"/>
                </a:solidFill>
                <a:latin typeface="Arial"/>
                <a:cs typeface="Arial"/>
              </a:rPr>
              <a:t>+26,2%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05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il</a:t>
            </a:r>
            <a:r>
              <a:rPr sz="1200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costo</a:t>
            </a:r>
            <a:r>
              <a:rPr sz="1200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2022-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2026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per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chi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si</a:t>
            </a:r>
            <a:r>
              <a:rPr sz="1200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sposta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tra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più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sedi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con</a:t>
            </a:r>
            <a:r>
              <a:rPr sz="12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mezzo</a:t>
            </a:r>
            <a:r>
              <a:rPr sz="12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proprio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00320" y="1935352"/>
            <a:ext cx="1991360" cy="3907154"/>
            <a:chOff x="5100320" y="1935352"/>
            <a:chExt cx="1991360" cy="3907154"/>
          </a:xfrm>
        </p:grpSpPr>
        <p:sp>
          <p:nvSpPr>
            <p:cNvPr id="13" name="object 13"/>
            <p:cNvSpPr/>
            <p:nvPr/>
          </p:nvSpPr>
          <p:spPr>
            <a:xfrm>
              <a:off x="510349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1911984" y="0"/>
                  </a:moveTo>
                  <a:lnTo>
                    <a:pt x="73025" y="0"/>
                  </a:lnTo>
                  <a:lnTo>
                    <a:pt x="44630" y="5748"/>
                  </a:lnTo>
                  <a:lnTo>
                    <a:pt x="21415" y="21415"/>
                  </a:lnTo>
                  <a:lnTo>
                    <a:pt x="5748" y="44630"/>
                  </a:lnTo>
                  <a:lnTo>
                    <a:pt x="0" y="73025"/>
                  </a:lnTo>
                  <a:lnTo>
                    <a:pt x="0" y="3827272"/>
                  </a:lnTo>
                  <a:lnTo>
                    <a:pt x="5748" y="3855698"/>
                  </a:lnTo>
                  <a:lnTo>
                    <a:pt x="21415" y="3878910"/>
                  </a:lnTo>
                  <a:lnTo>
                    <a:pt x="44630" y="3894558"/>
                  </a:lnTo>
                  <a:lnTo>
                    <a:pt x="73025" y="3900297"/>
                  </a:lnTo>
                  <a:lnTo>
                    <a:pt x="1911984" y="3900297"/>
                  </a:lnTo>
                  <a:lnTo>
                    <a:pt x="1940379" y="3894558"/>
                  </a:lnTo>
                  <a:lnTo>
                    <a:pt x="1963594" y="3878910"/>
                  </a:lnTo>
                  <a:lnTo>
                    <a:pt x="1979261" y="3855698"/>
                  </a:lnTo>
                  <a:lnTo>
                    <a:pt x="1985009" y="3827272"/>
                  </a:lnTo>
                  <a:lnTo>
                    <a:pt x="1985009" y="73025"/>
                  </a:lnTo>
                  <a:lnTo>
                    <a:pt x="1979261" y="44630"/>
                  </a:lnTo>
                  <a:lnTo>
                    <a:pt x="1963594" y="21415"/>
                  </a:lnTo>
                  <a:lnTo>
                    <a:pt x="1940379" y="5748"/>
                  </a:lnTo>
                  <a:lnTo>
                    <a:pt x="1911984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10349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0" y="73025"/>
                  </a:moveTo>
                  <a:lnTo>
                    <a:pt x="5748" y="44630"/>
                  </a:lnTo>
                  <a:lnTo>
                    <a:pt x="21415" y="21415"/>
                  </a:lnTo>
                  <a:lnTo>
                    <a:pt x="44630" y="5748"/>
                  </a:lnTo>
                  <a:lnTo>
                    <a:pt x="73025" y="0"/>
                  </a:lnTo>
                  <a:lnTo>
                    <a:pt x="1911984" y="0"/>
                  </a:lnTo>
                  <a:lnTo>
                    <a:pt x="1940379" y="5748"/>
                  </a:lnTo>
                  <a:lnTo>
                    <a:pt x="1963594" y="21415"/>
                  </a:lnTo>
                  <a:lnTo>
                    <a:pt x="1979261" y="44630"/>
                  </a:lnTo>
                  <a:lnTo>
                    <a:pt x="1985009" y="73025"/>
                  </a:lnTo>
                  <a:lnTo>
                    <a:pt x="1985009" y="3827272"/>
                  </a:lnTo>
                  <a:lnTo>
                    <a:pt x="1979261" y="3855698"/>
                  </a:lnTo>
                  <a:lnTo>
                    <a:pt x="1963594" y="3878910"/>
                  </a:lnTo>
                  <a:lnTo>
                    <a:pt x="1940379" y="3894558"/>
                  </a:lnTo>
                  <a:lnTo>
                    <a:pt x="1911984" y="3900297"/>
                  </a:lnTo>
                  <a:lnTo>
                    <a:pt x="73025" y="3900297"/>
                  </a:lnTo>
                  <a:lnTo>
                    <a:pt x="44630" y="3894558"/>
                  </a:lnTo>
                  <a:lnTo>
                    <a:pt x="21415" y="3878910"/>
                  </a:lnTo>
                  <a:lnTo>
                    <a:pt x="5748" y="3855698"/>
                  </a:lnTo>
                  <a:lnTo>
                    <a:pt x="0" y="382727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97804" y="2141982"/>
            <a:ext cx="160401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4E5462"/>
                </a:solidFill>
                <a:latin typeface="Arial"/>
                <a:cs typeface="Arial"/>
              </a:rPr>
              <a:t>AFFITTI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3600" b="1" spc="-10" dirty="0">
                <a:solidFill>
                  <a:srgbClr val="B3251E"/>
                </a:solidFill>
                <a:latin typeface="Arial"/>
                <a:cs typeface="Arial"/>
              </a:rPr>
              <a:t>37-</a:t>
            </a:r>
            <a:r>
              <a:rPr sz="3600" b="1" spc="-25" dirty="0">
                <a:solidFill>
                  <a:srgbClr val="B3251E"/>
                </a:solidFill>
                <a:latin typeface="Arial"/>
                <a:cs typeface="Arial"/>
              </a:rPr>
              <a:t>65%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97804" y="3439414"/>
            <a:ext cx="1633220" cy="675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8300"/>
              </a:lnSpc>
              <a:spcBef>
                <a:spcPts val="100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dello</a:t>
            </a:r>
            <a:r>
              <a:rPr sz="12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stipendio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 netto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d’ingresso</a:t>
            </a:r>
            <a:r>
              <a:rPr sz="12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per</a:t>
            </a:r>
            <a:r>
              <a:rPr sz="12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una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stanza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o</a:t>
            </a:r>
            <a:r>
              <a:rPr sz="12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un</a:t>
            </a:r>
            <a:r>
              <a:rPr sz="12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monolocale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244080" y="1935352"/>
            <a:ext cx="1991360" cy="3907154"/>
            <a:chOff x="7244080" y="1935352"/>
            <a:chExt cx="1991360" cy="3907154"/>
          </a:xfrm>
        </p:grpSpPr>
        <p:sp>
          <p:nvSpPr>
            <p:cNvPr id="18" name="object 18"/>
            <p:cNvSpPr/>
            <p:nvPr/>
          </p:nvSpPr>
          <p:spPr>
            <a:xfrm>
              <a:off x="724725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1911858" y="0"/>
                  </a:moveTo>
                  <a:lnTo>
                    <a:pt x="73025" y="0"/>
                  </a:lnTo>
                  <a:lnTo>
                    <a:pt x="44576" y="5748"/>
                  </a:lnTo>
                  <a:lnTo>
                    <a:pt x="21367" y="21415"/>
                  </a:lnTo>
                  <a:lnTo>
                    <a:pt x="5730" y="44630"/>
                  </a:lnTo>
                  <a:lnTo>
                    <a:pt x="0" y="73025"/>
                  </a:lnTo>
                  <a:lnTo>
                    <a:pt x="0" y="3827272"/>
                  </a:lnTo>
                  <a:lnTo>
                    <a:pt x="5730" y="3855698"/>
                  </a:lnTo>
                  <a:lnTo>
                    <a:pt x="21367" y="3878910"/>
                  </a:lnTo>
                  <a:lnTo>
                    <a:pt x="44576" y="3894558"/>
                  </a:lnTo>
                  <a:lnTo>
                    <a:pt x="73025" y="3900297"/>
                  </a:lnTo>
                  <a:lnTo>
                    <a:pt x="1911858" y="3900297"/>
                  </a:lnTo>
                  <a:lnTo>
                    <a:pt x="1940325" y="3894558"/>
                  </a:lnTo>
                  <a:lnTo>
                    <a:pt x="1963578" y="3878910"/>
                  </a:lnTo>
                  <a:lnTo>
                    <a:pt x="1979259" y="3855698"/>
                  </a:lnTo>
                  <a:lnTo>
                    <a:pt x="1985010" y="3827272"/>
                  </a:lnTo>
                  <a:lnTo>
                    <a:pt x="1985010" y="73025"/>
                  </a:lnTo>
                  <a:lnTo>
                    <a:pt x="1979259" y="44630"/>
                  </a:lnTo>
                  <a:lnTo>
                    <a:pt x="1963578" y="21415"/>
                  </a:lnTo>
                  <a:lnTo>
                    <a:pt x="1940325" y="5748"/>
                  </a:lnTo>
                  <a:lnTo>
                    <a:pt x="1911858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24725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0" y="73025"/>
                  </a:moveTo>
                  <a:lnTo>
                    <a:pt x="5730" y="44630"/>
                  </a:lnTo>
                  <a:lnTo>
                    <a:pt x="21367" y="21415"/>
                  </a:lnTo>
                  <a:lnTo>
                    <a:pt x="44576" y="5748"/>
                  </a:lnTo>
                  <a:lnTo>
                    <a:pt x="73025" y="0"/>
                  </a:lnTo>
                  <a:lnTo>
                    <a:pt x="1911858" y="0"/>
                  </a:lnTo>
                  <a:lnTo>
                    <a:pt x="1940325" y="5748"/>
                  </a:lnTo>
                  <a:lnTo>
                    <a:pt x="1963578" y="21415"/>
                  </a:lnTo>
                  <a:lnTo>
                    <a:pt x="1979259" y="44630"/>
                  </a:lnTo>
                  <a:lnTo>
                    <a:pt x="1985010" y="73025"/>
                  </a:lnTo>
                  <a:lnTo>
                    <a:pt x="1985010" y="3827272"/>
                  </a:lnTo>
                  <a:lnTo>
                    <a:pt x="1979259" y="3855698"/>
                  </a:lnTo>
                  <a:lnTo>
                    <a:pt x="1963578" y="3878910"/>
                  </a:lnTo>
                  <a:lnTo>
                    <a:pt x="1940325" y="3894558"/>
                  </a:lnTo>
                  <a:lnTo>
                    <a:pt x="1911858" y="3900297"/>
                  </a:lnTo>
                  <a:lnTo>
                    <a:pt x="73025" y="3900297"/>
                  </a:lnTo>
                  <a:lnTo>
                    <a:pt x="44576" y="3894558"/>
                  </a:lnTo>
                  <a:lnTo>
                    <a:pt x="21367" y="3878910"/>
                  </a:lnTo>
                  <a:lnTo>
                    <a:pt x="5730" y="3855698"/>
                  </a:lnTo>
                  <a:lnTo>
                    <a:pt x="0" y="382727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441818" y="2141982"/>
            <a:ext cx="1596390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4E5462"/>
                </a:solidFill>
                <a:latin typeface="Arial"/>
                <a:cs typeface="Arial"/>
              </a:rPr>
              <a:t>CARRELLO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3600" b="1" spc="-20" dirty="0">
                <a:solidFill>
                  <a:srgbClr val="B3251E"/>
                </a:solidFill>
                <a:latin typeface="Arial"/>
                <a:cs typeface="Arial"/>
              </a:rPr>
              <a:t>+28%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05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i beni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2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prima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necessità:</a:t>
            </a:r>
            <a:r>
              <a:rPr sz="12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120-150</a:t>
            </a:r>
            <a:r>
              <a:rPr sz="12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€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in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più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al </a:t>
            </a:r>
            <a:r>
              <a:rPr sz="1200" spc="-20" dirty="0">
                <a:solidFill>
                  <a:srgbClr val="171F2D"/>
                </a:solidFill>
                <a:latin typeface="Arial"/>
                <a:cs typeface="Arial"/>
              </a:rPr>
              <a:t>mese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387840" y="1935352"/>
            <a:ext cx="1991360" cy="3907154"/>
            <a:chOff x="9387840" y="1935352"/>
            <a:chExt cx="1991360" cy="3907154"/>
          </a:xfrm>
        </p:grpSpPr>
        <p:sp>
          <p:nvSpPr>
            <p:cNvPr id="22" name="object 22"/>
            <p:cNvSpPr/>
            <p:nvPr/>
          </p:nvSpPr>
          <p:spPr>
            <a:xfrm>
              <a:off x="939101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1911984" y="0"/>
                  </a:moveTo>
                  <a:lnTo>
                    <a:pt x="73025" y="0"/>
                  </a:lnTo>
                  <a:lnTo>
                    <a:pt x="44630" y="5748"/>
                  </a:lnTo>
                  <a:lnTo>
                    <a:pt x="21415" y="21415"/>
                  </a:lnTo>
                  <a:lnTo>
                    <a:pt x="5748" y="44630"/>
                  </a:lnTo>
                  <a:lnTo>
                    <a:pt x="0" y="73025"/>
                  </a:lnTo>
                  <a:lnTo>
                    <a:pt x="0" y="3827272"/>
                  </a:lnTo>
                  <a:lnTo>
                    <a:pt x="5748" y="3855698"/>
                  </a:lnTo>
                  <a:lnTo>
                    <a:pt x="21415" y="3878910"/>
                  </a:lnTo>
                  <a:lnTo>
                    <a:pt x="44630" y="3894558"/>
                  </a:lnTo>
                  <a:lnTo>
                    <a:pt x="73025" y="3900297"/>
                  </a:lnTo>
                  <a:lnTo>
                    <a:pt x="1911984" y="3900297"/>
                  </a:lnTo>
                  <a:lnTo>
                    <a:pt x="1940432" y="3894558"/>
                  </a:lnTo>
                  <a:lnTo>
                    <a:pt x="1963642" y="3878910"/>
                  </a:lnTo>
                  <a:lnTo>
                    <a:pt x="1979279" y="3855698"/>
                  </a:lnTo>
                  <a:lnTo>
                    <a:pt x="1985009" y="3827272"/>
                  </a:lnTo>
                  <a:lnTo>
                    <a:pt x="1985009" y="73025"/>
                  </a:lnTo>
                  <a:lnTo>
                    <a:pt x="1979279" y="44630"/>
                  </a:lnTo>
                  <a:lnTo>
                    <a:pt x="1963642" y="21415"/>
                  </a:lnTo>
                  <a:lnTo>
                    <a:pt x="1940432" y="5748"/>
                  </a:lnTo>
                  <a:lnTo>
                    <a:pt x="1911984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91015" y="1938527"/>
              <a:ext cx="1985010" cy="3900804"/>
            </a:xfrm>
            <a:custGeom>
              <a:avLst/>
              <a:gdLst/>
              <a:ahLst/>
              <a:cxnLst/>
              <a:rect l="l" t="t" r="r" b="b"/>
              <a:pathLst>
                <a:path w="1985009" h="3900804">
                  <a:moveTo>
                    <a:pt x="0" y="73025"/>
                  </a:moveTo>
                  <a:lnTo>
                    <a:pt x="5748" y="44630"/>
                  </a:lnTo>
                  <a:lnTo>
                    <a:pt x="21415" y="21415"/>
                  </a:lnTo>
                  <a:lnTo>
                    <a:pt x="44630" y="5748"/>
                  </a:lnTo>
                  <a:lnTo>
                    <a:pt x="73025" y="0"/>
                  </a:lnTo>
                  <a:lnTo>
                    <a:pt x="1911984" y="0"/>
                  </a:lnTo>
                  <a:lnTo>
                    <a:pt x="1940432" y="5748"/>
                  </a:lnTo>
                  <a:lnTo>
                    <a:pt x="1963642" y="21415"/>
                  </a:lnTo>
                  <a:lnTo>
                    <a:pt x="1979279" y="44630"/>
                  </a:lnTo>
                  <a:lnTo>
                    <a:pt x="1985009" y="73025"/>
                  </a:lnTo>
                  <a:lnTo>
                    <a:pt x="1985009" y="3827272"/>
                  </a:lnTo>
                  <a:lnTo>
                    <a:pt x="1979279" y="3855698"/>
                  </a:lnTo>
                  <a:lnTo>
                    <a:pt x="1963642" y="3878910"/>
                  </a:lnTo>
                  <a:lnTo>
                    <a:pt x="1940432" y="3894558"/>
                  </a:lnTo>
                  <a:lnTo>
                    <a:pt x="1911984" y="3900297"/>
                  </a:lnTo>
                  <a:lnTo>
                    <a:pt x="73025" y="3900297"/>
                  </a:lnTo>
                  <a:lnTo>
                    <a:pt x="44630" y="3894558"/>
                  </a:lnTo>
                  <a:lnTo>
                    <a:pt x="21415" y="3878910"/>
                  </a:lnTo>
                  <a:lnTo>
                    <a:pt x="5748" y="3855698"/>
                  </a:lnTo>
                  <a:lnTo>
                    <a:pt x="0" y="382727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586086" y="2141982"/>
            <a:ext cx="1431290" cy="1515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4E5462"/>
                </a:solidFill>
                <a:latin typeface="Arial"/>
                <a:cs typeface="Arial"/>
              </a:rPr>
              <a:t>CARTA</a:t>
            </a:r>
            <a:r>
              <a:rPr sz="1200" b="1" spc="254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4E5462"/>
                </a:solidFill>
                <a:latin typeface="Arial"/>
                <a:cs typeface="Arial"/>
              </a:rPr>
              <a:t>DOCENTE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3600" b="1" dirty="0">
                <a:solidFill>
                  <a:srgbClr val="B3251E"/>
                </a:solidFill>
                <a:latin typeface="Arial"/>
                <a:cs typeface="Arial"/>
              </a:rPr>
              <a:t>−117</a:t>
            </a:r>
            <a:r>
              <a:rPr sz="3600" b="1" spc="-22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3600" b="1" spc="-5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05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da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500</a:t>
            </a:r>
            <a:r>
              <a:rPr sz="12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a 383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171F2D"/>
                </a:solidFill>
                <a:latin typeface="Arial"/>
                <a:cs typeface="Arial"/>
              </a:rPr>
              <a:t>€ </a:t>
            </a: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(−23,4%).</a:t>
            </a:r>
            <a:r>
              <a:rPr sz="1200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Gli</a:t>
            </a:r>
            <a:r>
              <a:rPr sz="1200" spc="-6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171F2D"/>
                </a:solidFill>
                <a:latin typeface="Arial"/>
                <a:cs typeface="Arial"/>
              </a:rPr>
              <a:t>ATA</a:t>
            </a:r>
            <a:r>
              <a:rPr sz="1200" spc="-7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71F2D"/>
                </a:solidFill>
                <a:latin typeface="Arial"/>
                <a:cs typeface="Arial"/>
              </a:rPr>
              <a:t>ne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200" dirty="0">
                <a:solidFill>
                  <a:srgbClr val="171F2D"/>
                </a:solidFill>
                <a:latin typeface="Arial"/>
                <a:cs typeface="Arial"/>
              </a:rPr>
              <a:t>restano</a:t>
            </a:r>
            <a:r>
              <a:rPr sz="12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71F2D"/>
                </a:solidFill>
                <a:latin typeface="Arial"/>
                <a:cs typeface="Arial"/>
              </a:rPr>
              <a:t>esclusi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0201" y="6236004"/>
            <a:ext cx="5867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Fonti: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MASE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(carburanti),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OMI</a:t>
            </a:r>
            <a:r>
              <a:rPr sz="1200" spc="-7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Agenzia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delle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Entrate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(affitti),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Istat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(spese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delle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famiglie)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3536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Z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70" dirty="0">
                <a:solidFill>
                  <a:srgbClr val="B3251E"/>
                </a:solidFill>
                <a:latin typeface="Arial"/>
                <a:cs typeface="Arial"/>
              </a:rPr>
              <a:t>NE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2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2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9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</a:t>
            </a:r>
            <a:r>
              <a:rPr spc="-45" dirty="0"/>
              <a:t> </a:t>
            </a:r>
            <a:r>
              <a:rPr dirty="0"/>
              <a:t>le</a:t>
            </a:r>
            <a:r>
              <a:rPr spc="-40" dirty="0"/>
              <a:t> </a:t>
            </a:r>
            <a:r>
              <a:rPr dirty="0"/>
              <a:t>retribuzioni</a:t>
            </a:r>
            <a:r>
              <a:rPr spc="-60" dirty="0"/>
              <a:t> </a:t>
            </a:r>
            <a:r>
              <a:rPr dirty="0"/>
              <a:t>più</a:t>
            </a:r>
            <a:r>
              <a:rPr spc="-45" dirty="0"/>
              <a:t> </a:t>
            </a:r>
            <a:r>
              <a:rPr dirty="0"/>
              <a:t>basse</a:t>
            </a:r>
            <a:r>
              <a:rPr spc="-40" dirty="0"/>
              <a:t> </a:t>
            </a:r>
            <a:r>
              <a:rPr dirty="0"/>
              <a:t>del</a:t>
            </a:r>
            <a:r>
              <a:rPr spc="-55" dirty="0"/>
              <a:t> </a:t>
            </a:r>
            <a:r>
              <a:rPr dirty="0"/>
              <a:t>pubblico</a:t>
            </a:r>
            <a:r>
              <a:rPr spc="-65" dirty="0"/>
              <a:t> </a:t>
            </a:r>
            <a:r>
              <a:rPr spc="-10" dirty="0"/>
              <a:t>impiego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0201" y="2036521"/>
            <a:ext cx="57607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Quanto</a:t>
            </a:r>
            <a:r>
              <a:rPr sz="14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guadagna</a:t>
            </a:r>
            <a:r>
              <a:rPr sz="14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in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meno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400" spc="-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settore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Istruzione,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retribuzione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media</a:t>
            </a:r>
            <a:r>
              <a:rPr sz="14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annua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201" y="2632328"/>
            <a:ext cx="26898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rispetto</a:t>
            </a:r>
            <a:r>
              <a:rPr sz="15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alla</a:t>
            </a:r>
            <a:r>
              <a:rPr sz="15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media</a:t>
            </a:r>
            <a:r>
              <a:rPr sz="15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5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tutta</a:t>
            </a:r>
            <a:r>
              <a:rPr sz="15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la</a:t>
            </a:r>
            <a:r>
              <a:rPr sz="15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171F2D"/>
                </a:solidFill>
                <a:latin typeface="Arial"/>
                <a:cs typeface="Arial"/>
              </a:rPr>
              <a:t>PA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59200" y="2539745"/>
            <a:ext cx="4381500" cy="457200"/>
          </a:xfrm>
          <a:custGeom>
            <a:avLst/>
            <a:gdLst/>
            <a:ahLst/>
            <a:cxnLst/>
            <a:rect l="l" t="t" r="r" b="b"/>
            <a:pathLst>
              <a:path w="4381500" h="457200">
                <a:moveTo>
                  <a:pt x="435610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0" y="431800"/>
                </a:lnTo>
                <a:lnTo>
                  <a:pt x="2004" y="441715"/>
                </a:lnTo>
                <a:lnTo>
                  <a:pt x="7461" y="449786"/>
                </a:lnTo>
                <a:lnTo>
                  <a:pt x="15537" y="455213"/>
                </a:lnTo>
                <a:lnTo>
                  <a:pt x="25400" y="457200"/>
                </a:lnTo>
                <a:lnTo>
                  <a:pt x="4356100" y="457200"/>
                </a:lnTo>
                <a:lnTo>
                  <a:pt x="4365962" y="455213"/>
                </a:lnTo>
                <a:lnTo>
                  <a:pt x="4374038" y="449786"/>
                </a:lnTo>
                <a:lnTo>
                  <a:pt x="4379495" y="441715"/>
                </a:lnTo>
                <a:lnTo>
                  <a:pt x="4381500" y="431800"/>
                </a:lnTo>
                <a:lnTo>
                  <a:pt x="4381500" y="25400"/>
                </a:lnTo>
                <a:lnTo>
                  <a:pt x="4379495" y="15537"/>
                </a:lnTo>
                <a:lnTo>
                  <a:pt x="4374038" y="7461"/>
                </a:lnTo>
                <a:lnTo>
                  <a:pt x="4365962" y="2004"/>
                </a:lnTo>
                <a:lnTo>
                  <a:pt x="435610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281543" y="2604973"/>
            <a:ext cx="203136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3251E"/>
                </a:solidFill>
                <a:latin typeface="Arial"/>
                <a:cs typeface="Arial"/>
              </a:rPr>
              <a:t>−18,81%</a:t>
            </a:r>
            <a:r>
              <a:rPr sz="1800" b="1" spc="-3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E5462"/>
                </a:solidFill>
                <a:latin typeface="Arial"/>
                <a:cs typeface="Arial"/>
              </a:rPr>
              <a:t>·</a:t>
            </a:r>
            <a:r>
              <a:rPr sz="1800" b="1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E5462"/>
                </a:solidFill>
                <a:latin typeface="Arial"/>
                <a:cs typeface="Arial"/>
              </a:rPr>
              <a:t>−7.480</a:t>
            </a:r>
            <a:r>
              <a:rPr sz="1800" b="1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4E5462"/>
                </a:solidFill>
                <a:latin typeface="Arial"/>
                <a:cs typeface="Arial"/>
              </a:rPr>
              <a:t>€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201" y="3213318"/>
            <a:ext cx="2484120" cy="53467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rispetto</a:t>
            </a:r>
            <a:r>
              <a:rPr sz="1500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alle</a:t>
            </a:r>
            <a:r>
              <a:rPr sz="15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Funzioni</a:t>
            </a:r>
            <a:r>
              <a:rPr sz="15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71F2D"/>
                </a:solidFill>
                <a:latin typeface="Arial"/>
                <a:cs typeface="Arial"/>
              </a:rPr>
              <a:t>Centrali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500" spc="-10" dirty="0">
                <a:solidFill>
                  <a:srgbClr val="171F2D"/>
                </a:solidFill>
                <a:latin typeface="Arial"/>
                <a:cs typeface="Arial"/>
              </a:rPr>
              <a:t>(Ministeri)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59200" y="3269996"/>
            <a:ext cx="4959350" cy="457200"/>
          </a:xfrm>
          <a:custGeom>
            <a:avLst/>
            <a:gdLst/>
            <a:ahLst/>
            <a:cxnLst/>
            <a:rect l="l" t="t" r="r" b="b"/>
            <a:pathLst>
              <a:path w="4959350" h="457200">
                <a:moveTo>
                  <a:pt x="493395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  <a:lnTo>
                  <a:pt x="0" y="431799"/>
                </a:lnTo>
                <a:lnTo>
                  <a:pt x="2004" y="441715"/>
                </a:lnTo>
                <a:lnTo>
                  <a:pt x="7461" y="449786"/>
                </a:lnTo>
                <a:lnTo>
                  <a:pt x="15537" y="455213"/>
                </a:lnTo>
                <a:lnTo>
                  <a:pt x="25400" y="457199"/>
                </a:lnTo>
                <a:lnTo>
                  <a:pt x="4933950" y="457199"/>
                </a:lnTo>
                <a:lnTo>
                  <a:pt x="4943812" y="455213"/>
                </a:lnTo>
                <a:lnTo>
                  <a:pt x="4951888" y="449786"/>
                </a:lnTo>
                <a:lnTo>
                  <a:pt x="4957345" y="441715"/>
                </a:lnTo>
                <a:lnTo>
                  <a:pt x="4959350" y="431799"/>
                </a:lnTo>
                <a:lnTo>
                  <a:pt x="4959350" y="25400"/>
                </a:lnTo>
                <a:lnTo>
                  <a:pt x="4957345" y="15537"/>
                </a:lnTo>
                <a:lnTo>
                  <a:pt x="4951888" y="7461"/>
                </a:lnTo>
                <a:lnTo>
                  <a:pt x="4943812" y="2004"/>
                </a:lnTo>
                <a:lnTo>
                  <a:pt x="493395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859393" y="3335782"/>
            <a:ext cx="933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B3251E"/>
                </a:solidFill>
                <a:latin typeface="Arial"/>
                <a:cs typeface="Arial"/>
              </a:rPr>
              <a:t>−21,29%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0201" y="4093209"/>
            <a:ext cx="15938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rispetto</a:t>
            </a:r>
            <a:r>
              <a:rPr sz="1500" spc="-6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171F2D"/>
                </a:solidFill>
                <a:latin typeface="Arial"/>
                <a:cs typeface="Arial"/>
              </a:rPr>
              <a:t>alla</a:t>
            </a:r>
            <a:r>
              <a:rPr sz="15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171F2D"/>
                </a:solidFill>
                <a:latin typeface="Arial"/>
                <a:cs typeface="Arial"/>
              </a:rPr>
              <a:t>Sanità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59200" y="4000246"/>
            <a:ext cx="6350000" cy="457200"/>
          </a:xfrm>
          <a:custGeom>
            <a:avLst/>
            <a:gdLst/>
            <a:ahLst/>
            <a:cxnLst/>
            <a:rect l="l" t="t" r="r" b="b"/>
            <a:pathLst>
              <a:path w="6350000" h="457200">
                <a:moveTo>
                  <a:pt x="6324600" y="0"/>
                </a:move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399"/>
                </a:lnTo>
                <a:lnTo>
                  <a:pt x="0" y="431799"/>
                </a:lnTo>
                <a:lnTo>
                  <a:pt x="2004" y="441715"/>
                </a:lnTo>
                <a:lnTo>
                  <a:pt x="7461" y="449786"/>
                </a:lnTo>
                <a:lnTo>
                  <a:pt x="15537" y="455213"/>
                </a:lnTo>
                <a:lnTo>
                  <a:pt x="25400" y="457199"/>
                </a:lnTo>
                <a:lnTo>
                  <a:pt x="6324600" y="457199"/>
                </a:lnTo>
                <a:lnTo>
                  <a:pt x="6334462" y="455213"/>
                </a:lnTo>
                <a:lnTo>
                  <a:pt x="6342538" y="449786"/>
                </a:lnTo>
                <a:lnTo>
                  <a:pt x="6347995" y="441715"/>
                </a:lnTo>
                <a:lnTo>
                  <a:pt x="6350000" y="431799"/>
                </a:lnTo>
                <a:lnTo>
                  <a:pt x="6350000" y="25399"/>
                </a:lnTo>
                <a:lnTo>
                  <a:pt x="6347995" y="15537"/>
                </a:lnTo>
                <a:lnTo>
                  <a:pt x="6342538" y="7461"/>
                </a:lnTo>
                <a:lnTo>
                  <a:pt x="6334462" y="2004"/>
                </a:lnTo>
                <a:lnTo>
                  <a:pt x="632460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250169" y="4066158"/>
            <a:ext cx="933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B3251E"/>
                </a:solidFill>
                <a:latin typeface="Arial"/>
                <a:cs typeface="Arial"/>
              </a:rPr>
              <a:t>−27,27%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201" y="4864353"/>
            <a:ext cx="59404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Nonostante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titolo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accesso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all’insegnamento</a:t>
            </a:r>
            <a:r>
              <a:rPr sz="14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sia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ormai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per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tutti</a:t>
            </a:r>
            <a:r>
              <a:rPr sz="14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la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laurea.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0201" y="6236004"/>
            <a:ext cx="4913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Conto</a:t>
            </a:r>
            <a:r>
              <a:rPr sz="1200" spc="-8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Annuale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della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Ragioneria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Generale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dello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Stato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(RGS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2024)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1707641"/>
            <a:ext cx="3069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54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B3251E"/>
                </a:solidFill>
                <a:latin typeface="Arial"/>
                <a:cs typeface="Arial"/>
              </a:rPr>
              <a:t>EO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201" y="2061717"/>
            <a:ext cx="3902710" cy="287782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23495">
              <a:lnSpc>
                <a:spcPct val="92700"/>
              </a:lnSpc>
              <a:spcBef>
                <a:spcPts val="415"/>
              </a:spcBef>
            </a:pP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Docenti</a:t>
            </a:r>
            <a:r>
              <a:rPr sz="36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italiani</a:t>
            </a:r>
            <a:r>
              <a:rPr sz="36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tra</a:t>
            </a:r>
            <a:r>
              <a:rPr sz="36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spc="-50" dirty="0">
                <a:solidFill>
                  <a:srgbClr val="171F2D"/>
                </a:solidFill>
                <a:latin typeface="Arial"/>
                <a:cs typeface="Arial"/>
              </a:rPr>
              <a:t>i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meno</a:t>
            </a:r>
            <a:r>
              <a:rPr sz="36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171F2D"/>
                </a:solidFill>
                <a:latin typeface="Arial"/>
                <a:cs typeface="Arial"/>
              </a:rPr>
              <a:t>pagati d’Europa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122300"/>
              </a:lnSpc>
              <a:spcBef>
                <a:spcPts val="1325"/>
              </a:spcBef>
            </a:pP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Docente</a:t>
            </a:r>
            <a:r>
              <a:rPr sz="15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scuola</a:t>
            </a:r>
            <a:r>
              <a:rPr sz="15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media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con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15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anni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25" dirty="0">
                <a:solidFill>
                  <a:srgbClr val="4E5462"/>
                </a:solidFill>
                <a:latin typeface="Arial"/>
                <a:cs typeface="Arial"/>
              </a:rPr>
              <a:t>di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servizio:</a:t>
            </a:r>
            <a:r>
              <a:rPr sz="15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−16,2%</a:t>
            </a:r>
            <a:r>
              <a:rPr sz="15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rispetto</a:t>
            </a:r>
            <a:r>
              <a:rPr sz="1500" spc="-6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alla</a:t>
            </a:r>
            <a:r>
              <a:rPr sz="15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Francia,</a:t>
            </a:r>
            <a:r>
              <a:rPr sz="15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4E5462"/>
                </a:solidFill>
                <a:latin typeface="Arial"/>
                <a:cs typeface="Arial"/>
              </a:rPr>
              <a:t>−27,8%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rispetto</a:t>
            </a:r>
            <a:r>
              <a:rPr sz="15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alla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Spagna.</a:t>
            </a:r>
            <a:r>
              <a:rPr sz="15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In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Germania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e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4E5462"/>
                </a:solidFill>
                <a:latin typeface="Arial"/>
                <a:cs typeface="Arial"/>
              </a:rPr>
              <a:t>Paesi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Bassi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si</a:t>
            </a:r>
            <a:r>
              <a:rPr sz="15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guadagna</a:t>
            </a:r>
            <a:r>
              <a:rPr sz="15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più</a:t>
            </a:r>
            <a:r>
              <a:rPr sz="15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4E5462"/>
                </a:solidFill>
                <a:latin typeface="Arial"/>
                <a:cs typeface="Arial"/>
              </a:rPr>
              <a:t>del</a:t>
            </a:r>
            <a:r>
              <a:rPr sz="15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500" spc="-10" dirty="0">
                <a:solidFill>
                  <a:srgbClr val="4E5462"/>
                </a:solidFill>
                <a:latin typeface="Arial"/>
                <a:cs typeface="Arial"/>
              </a:rPr>
              <a:t>doppio.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161595" y="1465961"/>
            <a:ext cx="4166870" cy="3547745"/>
            <a:chOff x="6161595" y="1465961"/>
            <a:chExt cx="4166870" cy="3547745"/>
          </a:xfrm>
        </p:grpSpPr>
        <p:sp>
          <p:nvSpPr>
            <p:cNvPr id="7" name="object 7"/>
            <p:cNvSpPr/>
            <p:nvPr/>
          </p:nvSpPr>
          <p:spPr>
            <a:xfrm>
              <a:off x="6819900" y="1465961"/>
              <a:ext cx="3263265" cy="3547745"/>
            </a:xfrm>
            <a:custGeom>
              <a:avLst/>
              <a:gdLst/>
              <a:ahLst/>
              <a:cxnLst/>
              <a:rect l="l" t="t" r="r" b="b"/>
              <a:pathLst>
                <a:path w="3263265" h="3547745">
                  <a:moveTo>
                    <a:pt x="0" y="678306"/>
                  </a:moveTo>
                  <a:lnTo>
                    <a:pt x="0" y="841375"/>
                  </a:lnTo>
                </a:path>
                <a:path w="3263265" h="3547745">
                  <a:moveTo>
                    <a:pt x="0" y="0"/>
                  </a:moveTo>
                  <a:lnTo>
                    <a:pt x="0" y="588390"/>
                  </a:lnTo>
                </a:path>
                <a:path w="3263265" h="3547745">
                  <a:moveTo>
                    <a:pt x="0" y="931290"/>
                  </a:moveTo>
                  <a:lnTo>
                    <a:pt x="0" y="1095311"/>
                  </a:lnTo>
                </a:path>
                <a:path w="3263265" h="3547745">
                  <a:moveTo>
                    <a:pt x="0" y="1691766"/>
                  </a:moveTo>
                  <a:lnTo>
                    <a:pt x="0" y="1854835"/>
                  </a:lnTo>
                </a:path>
                <a:path w="3263265" h="3547745">
                  <a:moveTo>
                    <a:pt x="0" y="1944751"/>
                  </a:moveTo>
                  <a:lnTo>
                    <a:pt x="0" y="2109342"/>
                  </a:lnTo>
                </a:path>
                <a:path w="3263265" h="3547745">
                  <a:moveTo>
                    <a:pt x="0" y="1185164"/>
                  </a:moveTo>
                  <a:lnTo>
                    <a:pt x="0" y="1348866"/>
                  </a:lnTo>
                </a:path>
                <a:path w="3263265" h="3547745">
                  <a:moveTo>
                    <a:pt x="0" y="1438783"/>
                  </a:moveTo>
                  <a:lnTo>
                    <a:pt x="0" y="1601851"/>
                  </a:lnTo>
                </a:path>
                <a:path w="3263265" h="3547745">
                  <a:moveTo>
                    <a:pt x="0" y="2705227"/>
                  </a:moveTo>
                  <a:lnTo>
                    <a:pt x="0" y="2868295"/>
                  </a:lnTo>
                </a:path>
                <a:path w="3263265" h="3547745">
                  <a:moveTo>
                    <a:pt x="0" y="3465703"/>
                  </a:moveTo>
                  <a:lnTo>
                    <a:pt x="0" y="3547364"/>
                  </a:lnTo>
                </a:path>
                <a:path w="3263265" h="3547745">
                  <a:moveTo>
                    <a:pt x="0" y="2199259"/>
                  </a:moveTo>
                  <a:lnTo>
                    <a:pt x="0" y="2362327"/>
                  </a:lnTo>
                </a:path>
                <a:path w="3263265" h="3547745">
                  <a:moveTo>
                    <a:pt x="0" y="2958211"/>
                  </a:moveTo>
                  <a:lnTo>
                    <a:pt x="0" y="3122803"/>
                  </a:lnTo>
                </a:path>
                <a:path w="3263265" h="3547745">
                  <a:moveTo>
                    <a:pt x="0" y="3212719"/>
                  </a:moveTo>
                  <a:lnTo>
                    <a:pt x="0" y="3375787"/>
                  </a:lnTo>
                </a:path>
                <a:path w="3263265" h="3547745">
                  <a:moveTo>
                    <a:pt x="0" y="2452243"/>
                  </a:moveTo>
                  <a:lnTo>
                    <a:pt x="0" y="2615311"/>
                  </a:lnTo>
                </a:path>
                <a:path w="3263265" h="3547745">
                  <a:moveTo>
                    <a:pt x="652272" y="3465703"/>
                  </a:moveTo>
                  <a:lnTo>
                    <a:pt x="652272" y="3547364"/>
                  </a:lnTo>
                </a:path>
                <a:path w="3263265" h="3547745">
                  <a:moveTo>
                    <a:pt x="652272" y="2958211"/>
                  </a:moveTo>
                  <a:lnTo>
                    <a:pt x="652272" y="3122803"/>
                  </a:lnTo>
                </a:path>
                <a:path w="3263265" h="3547745">
                  <a:moveTo>
                    <a:pt x="652272" y="2452243"/>
                  </a:moveTo>
                  <a:lnTo>
                    <a:pt x="652272" y="2615311"/>
                  </a:lnTo>
                </a:path>
                <a:path w="3263265" h="3547745">
                  <a:moveTo>
                    <a:pt x="652272" y="0"/>
                  </a:moveTo>
                  <a:lnTo>
                    <a:pt x="652272" y="1854835"/>
                  </a:lnTo>
                </a:path>
                <a:path w="3263265" h="3547745">
                  <a:moveTo>
                    <a:pt x="652272" y="2705227"/>
                  </a:moveTo>
                  <a:lnTo>
                    <a:pt x="652272" y="2868295"/>
                  </a:lnTo>
                </a:path>
                <a:path w="3263265" h="3547745">
                  <a:moveTo>
                    <a:pt x="652272" y="3212719"/>
                  </a:moveTo>
                  <a:lnTo>
                    <a:pt x="652272" y="3375787"/>
                  </a:lnTo>
                </a:path>
                <a:path w="3263265" h="3547745">
                  <a:moveTo>
                    <a:pt x="652272" y="2199259"/>
                  </a:moveTo>
                  <a:lnTo>
                    <a:pt x="652272" y="2362327"/>
                  </a:lnTo>
                </a:path>
                <a:path w="3263265" h="3547745">
                  <a:moveTo>
                    <a:pt x="652272" y="1944751"/>
                  </a:moveTo>
                  <a:lnTo>
                    <a:pt x="652272" y="2109342"/>
                  </a:lnTo>
                </a:path>
                <a:path w="3263265" h="3547745">
                  <a:moveTo>
                    <a:pt x="1304544" y="3212719"/>
                  </a:moveTo>
                  <a:lnTo>
                    <a:pt x="1304544" y="3375787"/>
                  </a:lnTo>
                </a:path>
                <a:path w="3263265" h="3547745">
                  <a:moveTo>
                    <a:pt x="1304544" y="0"/>
                  </a:moveTo>
                  <a:lnTo>
                    <a:pt x="1304544" y="2362327"/>
                  </a:lnTo>
                </a:path>
                <a:path w="3263265" h="3547745">
                  <a:moveTo>
                    <a:pt x="1304544" y="3465703"/>
                  </a:moveTo>
                  <a:lnTo>
                    <a:pt x="1304544" y="3547364"/>
                  </a:lnTo>
                </a:path>
                <a:path w="3263265" h="3547745">
                  <a:moveTo>
                    <a:pt x="1304544" y="2958211"/>
                  </a:moveTo>
                  <a:lnTo>
                    <a:pt x="1304544" y="3122803"/>
                  </a:lnTo>
                </a:path>
                <a:path w="3263265" h="3547745">
                  <a:moveTo>
                    <a:pt x="1304544" y="2705227"/>
                  </a:moveTo>
                  <a:lnTo>
                    <a:pt x="1304544" y="2868295"/>
                  </a:lnTo>
                </a:path>
                <a:path w="3263265" h="3547745">
                  <a:moveTo>
                    <a:pt x="1304544" y="2452243"/>
                  </a:moveTo>
                  <a:lnTo>
                    <a:pt x="1304544" y="2615311"/>
                  </a:lnTo>
                </a:path>
                <a:path w="3263265" h="3547745">
                  <a:moveTo>
                    <a:pt x="1958340" y="0"/>
                  </a:moveTo>
                  <a:lnTo>
                    <a:pt x="1958340" y="3122803"/>
                  </a:lnTo>
                </a:path>
                <a:path w="3263265" h="3547745">
                  <a:moveTo>
                    <a:pt x="1958340" y="3465703"/>
                  </a:moveTo>
                  <a:lnTo>
                    <a:pt x="1958340" y="3547364"/>
                  </a:lnTo>
                </a:path>
                <a:path w="3263265" h="3547745">
                  <a:moveTo>
                    <a:pt x="1958340" y="3212719"/>
                  </a:moveTo>
                  <a:lnTo>
                    <a:pt x="1958340" y="3375787"/>
                  </a:lnTo>
                </a:path>
                <a:path w="3263265" h="3547745">
                  <a:moveTo>
                    <a:pt x="2610611" y="3465703"/>
                  </a:moveTo>
                  <a:lnTo>
                    <a:pt x="2610611" y="3547364"/>
                  </a:lnTo>
                </a:path>
                <a:path w="3263265" h="3547745">
                  <a:moveTo>
                    <a:pt x="2610611" y="0"/>
                  </a:moveTo>
                  <a:lnTo>
                    <a:pt x="2610611" y="3375787"/>
                  </a:lnTo>
                </a:path>
                <a:path w="3263265" h="3547745">
                  <a:moveTo>
                    <a:pt x="3262883" y="3465703"/>
                  </a:moveTo>
                  <a:lnTo>
                    <a:pt x="3262883" y="3547364"/>
                  </a:lnTo>
                </a:path>
                <a:path w="3263265" h="3547745">
                  <a:moveTo>
                    <a:pt x="3262883" y="0"/>
                  </a:moveTo>
                  <a:lnTo>
                    <a:pt x="3262883" y="3375787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66358" y="2561272"/>
              <a:ext cx="1073785" cy="90170"/>
            </a:xfrm>
            <a:custGeom>
              <a:avLst/>
              <a:gdLst/>
              <a:ahLst/>
              <a:cxnLst/>
              <a:rect l="l" t="t" r="r" b="b"/>
              <a:pathLst>
                <a:path w="1073784" h="90169">
                  <a:moveTo>
                    <a:pt x="1073696" y="0"/>
                  </a:moveTo>
                  <a:lnTo>
                    <a:pt x="0" y="0"/>
                  </a:lnTo>
                  <a:lnTo>
                    <a:pt x="0" y="89852"/>
                  </a:lnTo>
                  <a:lnTo>
                    <a:pt x="1073696" y="89852"/>
                  </a:lnTo>
                  <a:lnTo>
                    <a:pt x="10736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66358" y="1548383"/>
              <a:ext cx="4161790" cy="3383279"/>
            </a:xfrm>
            <a:custGeom>
              <a:avLst/>
              <a:gdLst/>
              <a:ahLst/>
              <a:cxnLst/>
              <a:rect l="l" t="t" r="r" b="b"/>
              <a:pathLst>
                <a:path w="4161790" h="3383279">
                  <a:moveTo>
                    <a:pt x="524002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524002" y="89916"/>
                  </a:lnTo>
                  <a:lnTo>
                    <a:pt x="524002" y="0"/>
                  </a:lnTo>
                  <a:close/>
                </a:path>
                <a:path w="4161790" h="3383279">
                  <a:moveTo>
                    <a:pt x="598678" y="252984"/>
                  </a:moveTo>
                  <a:lnTo>
                    <a:pt x="0" y="252984"/>
                  </a:lnTo>
                  <a:lnTo>
                    <a:pt x="0" y="342900"/>
                  </a:lnTo>
                  <a:lnTo>
                    <a:pt x="598678" y="342900"/>
                  </a:lnTo>
                  <a:lnTo>
                    <a:pt x="598678" y="252984"/>
                  </a:lnTo>
                  <a:close/>
                </a:path>
                <a:path w="4161790" h="3383279">
                  <a:moveTo>
                    <a:pt x="883666" y="505968"/>
                  </a:moveTo>
                  <a:lnTo>
                    <a:pt x="0" y="505968"/>
                  </a:lnTo>
                  <a:lnTo>
                    <a:pt x="0" y="595884"/>
                  </a:lnTo>
                  <a:lnTo>
                    <a:pt x="883666" y="595884"/>
                  </a:lnTo>
                  <a:lnTo>
                    <a:pt x="883666" y="505968"/>
                  </a:lnTo>
                  <a:close/>
                </a:path>
                <a:path w="4161790" h="3383279">
                  <a:moveTo>
                    <a:pt x="1040638" y="758952"/>
                  </a:moveTo>
                  <a:lnTo>
                    <a:pt x="0" y="758952"/>
                  </a:lnTo>
                  <a:lnTo>
                    <a:pt x="0" y="848868"/>
                  </a:lnTo>
                  <a:lnTo>
                    <a:pt x="1040638" y="848868"/>
                  </a:lnTo>
                  <a:lnTo>
                    <a:pt x="1040638" y="758952"/>
                  </a:lnTo>
                  <a:close/>
                </a:path>
                <a:path w="4161790" h="3383279">
                  <a:moveTo>
                    <a:pt x="1281430" y="1266444"/>
                  </a:moveTo>
                  <a:lnTo>
                    <a:pt x="0" y="1266444"/>
                  </a:lnTo>
                  <a:lnTo>
                    <a:pt x="0" y="1356360"/>
                  </a:lnTo>
                  <a:lnTo>
                    <a:pt x="1281430" y="1356360"/>
                  </a:lnTo>
                  <a:lnTo>
                    <a:pt x="1281430" y="1266444"/>
                  </a:lnTo>
                  <a:close/>
                </a:path>
                <a:path w="4161790" h="3383279">
                  <a:moveTo>
                    <a:pt x="1310386" y="1519428"/>
                  </a:moveTo>
                  <a:lnTo>
                    <a:pt x="0" y="1519428"/>
                  </a:lnTo>
                  <a:lnTo>
                    <a:pt x="0" y="1609344"/>
                  </a:lnTo>
                  <a:lnTo>
                    <a:pt x="1310386" y="1609344"/>
                  </a:lnTo>
                  <a:lnTo>
                    <a:pt x="1310386" y="1519428"/>
                  </a:lnTo>
                  <a:close/>
                </a:path>
                <a:path w="4161790" h="3383279">
                  <a:moveTo>
                    <a:pt x="1487170" y="1772412"/>
                  </a:moveTo>
                  <a:lnTo>
                    <a:pt x="0" y="1772412"/>
                  </a:lnTo>
                  <a:lnTo>
                    <a:pt x="0" y="1862328"/>
                  </a:lnTo>
                  <a:lnTo>
                    <a:pt x="1487170" y="1862328"/>
                  </a:lnTo>
                  <a:lnTo>
                    <a:pt x="1487170" y="1772412"/>
                  </a:lnTo>
                  <a:close/>
                </a:path>
                <a:path w="4161790" h="3383279">
                  <a:moveTo>
                    <a:pt x="1584706" y="2026920"/>
                  </a:moveTo>
                  <a:lnTo>
                    <a:pt x="0" y="2026920"/>
                  </a:lnTo>
                  <a:lnTo>
                    <a:pt x="0" y="2116836"/>
                  </a:lnTo>
                  <a:lnTo>
                    <a:pt x="1584706" y="2116836"/>
                  </a:lnTo>
                  <a:lnTo>
                    <a:pt x="1584706" y="2026920"/>
                  </a:lnTo>
                  <a:close/>
                </a:path>
                <a:path w="4161790" h="3383279">
                  <a:moveTo>
                    <a:pt x="1973326" y="2279904"/>
                  </a:moveTo>
                  <a:lnTo>
                    <a:pt x="0" y="2279904"/>
                  </a:lnTo>
                  <a:lnTo>
                    <a:pt x="0" y="2369820"/>
                  </a:lnTo>
                  <a:lnTo>
                    <a:pt x="1973326" y="2369820"/>
                  </a:lnTo>
                  <a:lnTo>
                    <a:pt x="1973326" y="2279904"/>
                  </a:lnTo>
                  <a:close/>
                </a:path>
                <a:path w="4161790" h="3383279">
                  <a:moveTo>
                    <a:pt x="2217166" y="2532888"/>
                  </a:moveTo>
                  <a:lnTo>
                    <a:pt x="0" y="2532888"/>
                  </a:lnTo>
                  <a:lnTo>
                    <a:pt x="0" y="2622804"/>
                  </a:lnTo>
                  <a:lnTo>
                    <a:pt x="2217166" y="2622804"/>
                  </a:lnTo>
                  <a:lnTo>
                    <a:pt x="2217166" y="2532888"/>
                  </a:lnTo>
                  <a:close/>
                </a:path>
                <a:path w="4161790" h="3383279">
                  <a:moveTo>
                    <a:pt x="2560066" y="2785872"/>
                  </a:moveTo>
                  <a:lnTo>
                    <a:pt x="0" y="2785872"/>
                  </a:lnTo>
                  <a:lnTo>
                    <a:pt x="0" y="2875788"/>
                  </a:lnTo>
                  <a:lnTo>
                    <a:pt x="2560066" y="2875788"/>
                  </a:lnTo>
                  <a:lnTo>
                    <a:pt x="2560066" y="2785872"/>
                  </a:lnTo>
                  <a:close/>
                </a:path>
                <a:path w="4161790" h="3383279">
                  <a:moveTo>
                    <a:pt x="2790190" y="3040380"/>
                  </a:moveTo>
                  <a:lnTo>
                    <a:pt x="0" y="3040380"/>
                  </a:lnTo>
                  <a:lnTo>
                    <a:pt x="0" y="3130296"/>
                  </a:lnTo>
                  <a:lnTo>
                    <a:pt x="2790190" y="3130296"/>
                  </a:lnTo>
                  <a:lnTo>
                    <a:pt x="2790190" y="3040380"/>
                  </a:lnTo>
                  <a:close/>
                </a:path>
                <a:path w="4161790" h="3383279">
                  <a:moveTo>
                    <a:pt x="4161790" y="3293364"/>
                  </a:moveTo>
                  <a:lnTo>
                    <a:pt x="0" y="3293364"/>
                  </a:lnTo>
                  <a:lnTo>
                    <a:pt x="0" y="3383280"/>
                  </a:lnTo>
                  <a:lnTo>
                    <a:pt x="4161790" y="3383280"/>
                  </a:lnTo>
                  <a:lnTo>
                    <a:pt x="4161790" y="329336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66358" y="1465961"/>
              <a:ext cx="0" cy="3547745"/>
            </a:xfrm>
            <a:custGeom>
              <a:avLst/>
              <a:gdLst/>
              <a:ahLst/>
              <a:cxnLst/>
              <a:rect l="l" t="t" r="r" b="b"/>
              <a:pathLst>
                <a:path h="3547745">
                  <a:moveTo>
                    <a:pt x="0" y="354736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820914" y="884377"/>
            <a:ext cx="2553335" cy="673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Stipendio</a:t>
            </a:r>
            <a:r>
              <a:rPr sz="1400" b="1" spc="-25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docente</a:t>
            </a:r>
            <a:r>
              <a:rPr sz="1400" b="1" spc="-4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di</a:t>
            </a:r>
            <a:r>
              <a:rPr sz="1400" b="1" spc="-3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scuola</a:t>
            </a:r>
            <a:r>
              <a:rPr sz="1400" b="1" spc="-4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spc="-20" dirty="0">
                <a:solidFill>
                  <a:srgbClr val="585858"/>
                </a:solidFill>
                <a:latin typeface="Aptos Narrow"/>
                <a:cs typeface="Aptos Narrow"/>
              </a:rPr>
              <a:t>media</a:t>
            </a:r>
            <a:endParaRPr sz="1400">
              <a:latin typeface="Aptos Narrow"/>
              <a:cs typeface="Aptos Narrow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con</a:t>
            </a:r>
            <a:r>
              <a:rPr sz="1400" b="1" spc="-25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15</a:t>
            </a:r>
            <a:r>
              <a:rPr sz="1400" b="1" spc="-25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anni</a:t>
            </a:r>
            <a:r>
              <a:rPr sz="1400" b="1" spc="-2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dirty="0">
                <a:solidFill>
                  <a:srgbClr val="585858"/>
                </a:solidFill>
                <a:latin typeface="Aptos Narrow"/>
                <a:cs typeface="Aptos Narrow"/>
              </a:rPr>
              <a:t>di</a:t>
            </a:r>
            <a:r>
              <a:rPr sz="1400" b="1" spc="-2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Aptos Narrow"/>
                <a:cs typeface="Aptos Narrow"/>
              </a:rPr>
              <a:t>carriera</a:t>
            </a:r>
            <a:endParaRPr sz="1400">
              <a:latin typeface="Aptos Narrow"/>
              <a:cs typeface="Aptos Narrow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solidFill>
                  <a:srgbClr val="585858"/>
                </a:solidFill>
                <a:latin typeface="Aptos Narrow"/>
                <a:cs typeface="Aptos Narrow"/>
              </a:rPr>
              <a:t>(in</a:t>
            </a:r>
            <a:r>
              <a:rPr sz="1400" spc="-1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Aptos Narrow"/>
                <a:cs typeface="Aptos Narrow"/>
              </a:rPr>
              <a:t>euro)</a:t>
            </a:r>
            <a:endParaRPr sz="1400">
              <a:latin typeface="Aptos Narrow"/>
              <a:cs typeface="Aptos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10580" y="1496695"/>
            <a:ext cx="664210" cy="3457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Slovacchia</a:t>
            </a:r>
            <a:endParaRPr sz="900">
              <a:latin typeface="Aptos Narrow"/>
              <a:cs typeface="Aptos Narrow"/>
            </a:endParaRPr>
          </a:p>
          <a:p>
            <a:pPr marR="5715" algn="r">
              <a:lnSpc>
                <a:spcPct val="100000"/>
              </a:lnSpc>
              <a:spcBef>
                <a:spcPts val="915"/>
              </a:spcBef>
            </a:pP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Grecia</a:t>
            </a:r>
            <a:endParaRPr sz="900">
              <a:latin typeface="Aptos Narrow"/>
              <a:cs typeface="Aptos Narrow"/>
            </a:endParaRPr>
          </a:p>
          <a:p>
            <a:pPr marL="164465" marR="5715" indent="105410" algn="r">
              <a:lnSpc>
                <a:spcPct val="184600"/>
              </a:lnSpc>
            </a:pP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Lituania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Portogallo</a:t>
            </a:r>
            <a:endParaRPr sz="900">
              <a:latin typeface="Aptos Narrow"/>
              <a:cs typeface="Aptos Narrow"/>
            </a:endParaRPr>
          </a:p>
          <a:p>
            <a:pPr marL="12700" marR="5080" indent="396875" algn="r">
              <a:lnSpc>
                <a:spcPct val="184800"/>
              </a:lnSpc>
            </a:pP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Italia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Francia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Slovenia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Spagna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Finlandia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Austria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Irlanda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Germania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dirty="0">
                <a:solidFill>
                  <a:srgbClr val="585858"/>
                </a:solidFill>
                <a:latin typeface="Aptos Narrow"/>
                <a:cs typeface="Aptos Narrow"/>
              </a:rPr>
              <a:t>Paesi</a:t>
            </a:r>
            <a:r>
              <a:rPr sz="900" b="1" spc="-2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Bassi</a:t>
            </a:r>
            <a:r>
              <a:rPr sz="900" b="1" spc="50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900" b="1" spc="-10" dirty="0">
                <a:solidFill>
                  <a:srgbClr val="585858"/>
                </a:solidFill>
                <a:latin typeface="Aptos Narrow"/>
                <a:cs typeface="Aptos Narrow"/>
              </a:rPr>
              <a:t>Lussemburgo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54494" y="1502486"/>
            <a:ext cx="34544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16.050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31606" y="1540255"/>
            <a:ext cx="21310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585858"/>
                </a:solidFill>
                <a:latin typeface="Aptos Narrow"/>
                <a:cs typeface="Aptos Narrow"/>
              </a:rPr>
              <a:t>Dati:</a:t>
            </a:r>
            <a:r>
              <a:rPr sz="1000" spc="-15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000" spc="-10" dirty="0">
                <a:solidFill>
                  <a:srgbClr val="585858"/>
                </a:solidFill>
                <a:latin typeface="Aptos Narrow"/>
                <a:cs typeface="Aptos Narrow"/>
              </a:rPr>
              <a:t>Ocse-Education</a:t>
            </a:r>
            <a:r>
              <a:rPr sz="1000" spc="5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000" dirty="0">
                <a:solidFill>
                  <a:srgbClr val="585858"/>
                </a:solidFill>
                <a:latin typeface="Aptos Narrow"/>
                <a:cs typeface="Aptos Narrow"/>
              </a:rPr>
              <a:t>at</a:t>
            </a:r>
            <a:r>
              <a:rPr sz="1000" spc="-1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000" dirty="0">
                <a:solidFill>
                  <a:srgbClr val="585858"/>
                </a:solidFill>
                <a:latin typeface="Aptos Narrow"/>
                <a:cs typeface="Aptos Narrow"/>
              </a:rPr>
              <a:t>the</a:t>
            </a:r>
            <a:r>
              <a:rPr sz="1000" spc="-20" dirty="0">
                <a:solidFill>
                  <a:srgbClr val="585858"/>
                </a:solidFill>
                <a:latin typeface="Aptos Narrow"/>
                <a:cs typeface="Aptos Narrow"/>
              </a:rPr>
              <a:t> </a:t>
            </a:r>
            <a:r>
              <a:rPr sz="1000" dirty="0">
                <a:solidFill>
                  <a:srgbClr val="585858"/>
                </a:solidFill>
                <a:latin typeface="Aptos Narrow"/>
                <a:cs typeface="Aptos Narrow"/>
              </a:rPr>
              <a:t>glance</a:t>
            </a:r>
            <a:r>
              <a:rPr sz="1000" spc="-10" dirty="0">
                <a:solidFill>
                  <a:srgbClr val="585858"/>
                </a:solidFill>
                <a:latin typeface="Aptos Narrow"/>
                <a:cs typeface="Aptos Narrow"/>
              </a:rPr>
              <a:t> (2026)</a:t>
            </a:r>
            <a:endParaRPr sz="1000">
              <a:latin typeface="Aptos Narrow"/>
              <a:cs typeface="Aptos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29425" y="1756409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18.342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13523" y="2009647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27.049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71131" y="2263266"/>
            <a:ext cx="379095" cy="41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31.874</a:t>
            </a:r>
            <a:endParaRPr sz="900">
              <a:latin typeface="Aptos Narrow"/>
              <a:cs typeface="Aptos Narrow"/>
            </a:endParaRPr>
          </a:p>
          <a:p>
            <a:pPr marL="45720">
              <a:lnSpc>
                <a:spcPct val="100000"/>
              </a:lnSpc>
              <a:spcBef>
                <a:spcPts val="915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32.892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2557" y="2770123"/>
            <a:ext cx="374015" cy="415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39.273</a:t>
            </a:r>
            <a:endParaRPr sz="900">
              <a:latin typeface="Aptos Narrow"/>
              <a:cs typeface="Aptos Narrow"/>
            </a:endParaRPr>
          </a:p>
          <a:p>
            <a:pPr marL="41275">
              <a:lnSpc>
                <a:spcPct val="100000"/>
              </a:lnSpc>
              <a:spcBef>
                <a:spcPts val="915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40.146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18297" y="3276980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45.572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16088" y="3530345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48.568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04454" y="3783838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60.465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48547" y="4037203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67.942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91193" y="4290821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78.436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21826" y="4544059"/>
            <a:ext cx="345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85.499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736326" y="1465961"/>
            <a:ext cx="0" cy="3547745"/>
          </a:xfrm>
          <a:custGeom>
            <a:avLst/>
            <a:gdLst/>
            <a:ahLst/>
            <a:cxnLst/>
            <a:rect l="l" t="t" r="r" b="b"/>
            <a:pathLst>
              <a:path h="3547745">
                <a:moveTo>
                  <a:pt x="0" y="0"/>
                </a:moveTo>
                <a:lnTo>
                  <a:pt x="0" y="3547364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393426" y="4797679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404040"/>
                </a:solidFill>
                <a:latin typeface="Aptos Narrow"/>
                <a:cs typeface="Aptos Narrow"/>
              </a:rPr>
              <a:t>127.514</a:t>
            </a:r>
            <a:endParaRPr sz="900">
              <a:latin typeface="Aptos Narrow"/>
              <a:cs typeface="Aptos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201" y="6236004"/>
            <a:ext cx="75996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Retribuzione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euro,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docente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di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scuola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media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con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15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anni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di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carriera.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OCSE,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Education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at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Glance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2026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00201" y="779647"/>
            <a:ext cx="9149715" cy="78549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1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100" b="1" spc="-1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100" b="1" spc="-1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Z</a:t>
            </a:r>
            <a:r>
              <a:rPr sz="11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100" b="1" spc="-1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100" b="1" spc="-1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1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100" b="1" spc="2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100" b="1" spc="30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100" b="1" spc="-1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1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100" b="1" spc="2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100" b="1" spc="-1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B</a:t>
            </a:r>
            <a:r>
              <a:rPr sz="1100" b="1" spc="-14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B</a:t>
            </a:r>
            <a:r>
              <a:rPr sz="11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100" b="1" spc="-1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100" b="1" spc="-1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100" b="1" spc="-1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3250" spc="-20" dirty="0">
                <a:solidFill>
                  <a:srgbClr val="171F2D"/>
                </a:solidFill>
                <a:latin typeface="Arial"/>
                <a:cs typeface="Arial"/>
              </a:rPr>
              <a:t>L’Italia</a:t>
            </a:r>
            <a:r>
              <a:rPr sz="3250" spc="-9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è</a:t>
            </a:r>
            <a:r>
              <a:rPr sz="3250" spc="-9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ultima</a:t>
            </a:r>
            <a:r>
              <a:rPr sz="3250" spc="-8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in</a:t>
            </a:r>
            <a:r>
              <a:rPr sz="3250" spc="-8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Europa</a:t>
            </a:r>
            <a:r>
              <a:rPr sz="3250" spc="-10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per</a:t>
            </a:r>
            <a:r>
              <a:rPr sz="3250" spc="-9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171F2D"/>
                </a:solidFill>
                <a:latin typeface="Arial"/>
                <a:cs typeface="Arial"/>
              </a:rPr>
              <a:t>spesa</a:t>
            </a:r>
            <a:r>
              <a:rPr sz="3250" spc="-9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171F2D"/>
                </a:solidFill>
                <a:latin typeface="Arial"/>
                <a:cs typeface="Arial"/>
              </a:rPr>
              <a:t>nell’istruzione</a:t>
            </a:r>
            <a:endParaRPr sz="32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2800" y="1860550"/>
            <a:ext cx="5181600" cy="2038350"/>
            <a:chOff x="812800" y="1860550"/>
            <a:chExt cx="5181600" cy="2038350"/>
          </a:xfrm>
        </p:grpSpPr>
        <p:sp>
          <p:nvSpPr>
            <p:cNvPr id="5" name="object 5"/>
            <p:cNvSpPr/>
            <p:nvPr/>
          </p:nvSpPr>
          <p:spPr>
            <a:xfrm>
              <a:off x="815975" y="1863725"/>
              <a:ext cx="5175250" cy="2032000"/>
            </a:xfrm>
            <a:custGeom>
              <a:avLst/>
              <a:gdLst/>
              <a:ahLst/>
              <a:cxnLst/>
              <a:rect l="l" t="t" r="r" b="b"/>
              <a:pathLst>
                <a:path w="5175250" h="2032000">
                  <a:moveTo>
                    <a:pt x="5102225" y="0"/>
                  </a:moveTo>
                  <a:lnTo>
                    <a:pt x="73025" y="0"/>
                  </a:lnTo>
                  <a:lnTo>
                    <a:pt x="44598" y="5730"/>
                  </a:lnTo>
                  <a:lnTo>
                    <a:pt x="21386" y="21367"/>
                  </a:lnTo>
                  <a:lnTo>
                    <a:pt x="5738" y="44576"/>
                  </a:lnTo>
                  <a:lnTo>
                    <a:pt x="0" y="73025"/>
                  </a:lnTo>
                  <a:lnTo>
                    <a:pt x="0" y="1958975"/>
                  </a:lnTo>
                  <a:lnTo>
                    <a:pt x="5738" y="1987423"/>
                  </a:lnTo>
                  <a:lnTo>
                    <a:pt x="21386" y="2010632"/>
                  </a:lnTo>
                  <a:lnTo>
                    <a:pt x="44598" y="2026269"/>
                  </a:lnTo>
                  <a:lnTo>
                    <a:pt x="73025" y="2032000"/>
                  </a:lnTo>
                  <a:lnTo>
                    <a:pt x="5102225" y="2032000"/>
                  </a:lnTo>
                  <a:lnTo>
                    <a:pt x="5130673" y="2026269"/>
                  </a:lnTo>
                  <a:lnTo>
                    <a:pt x="5153882" y="2010632"/>
                  </a:lnTo>
                  <a:lnTo>
                    <a:pt x="5169519" y="1987423"/>
                  </a:lnTo>
                  <a:lnTo>
                    <a:pt x="5175250" y="1958975"/>
                  </a:lnTo>
                  <a:lnTo>
                    <a:pt x="5175250" y="73025"/>
                  </a:lnTo>
                  <a:lnTo>
                    <a:pt x="5169519" y="44576"/>
                  </a:lnTo>
                  <a:lnTo>
                    <a:pt x="5153882" y="21367"/>
                  </a:lnTo>
                  <a:lnTo>
                    <a:pt x="5130673" y="5730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5975" y="1863725"/>
              <a:ext cx="5175250" cy="2032000"/>
            </a:xfrm>
            <a:custGeom>
              <a:avLst/>
              <a:gdLst/>
              <a:ahLst/>
              <a:cxnLst/>
              <a:rect l="l" t="t" r="r" b="b"/>
              <a:pathLst>
                <a:path w="5175250" h="2032000">
                  <a:moveTo>
                    <a:pt x="0" y="73025"/>
                  </a:moveTo>
                  <a:lnTo>
                    <a:pt x="5738" y="44576"/>
                  </a:lnTo>
                  <a:lnTo>
                    <a:pt x="21386" y="21367"/>
                  </a:lnTo>
                  <a:lnTo>
                    <a:pt x="44598" y="5730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30"/>
                  </a:lnTo>
                  <a:lnTo>
                    <a:pt x="5153882" y="21367"/>
                  </a:lnTo>
                  <a:lnTo>
                    <a:pt x="5169519" y="44576"/>
                  </a:lnTo>
                  <a:lnTo>
                    <a:pt x="5175250" y="73025"/>
                  </a:lnTo>
                  <a:lnTo>
                    <a:pt x="5175250" y="1958975"/>
                  </a:lnTo>
                  <a:lnTo>
                    <a:pt x="5169519" y="1987423"/>
                  </a:lnTo>
                  <a:lnTo>
                    <a:pt x="5153882" y="2010632"/>
                  </a:lnTo>
                  <a:lnTo>
                    <a:pt x="5130673" y="2026269"/>
                  </a:lnTo>
                  <a:lnTo>
                    <a:pt x="5102225" y="2032000"/>
                  </a:lnTo>
                  <a:lnTo>
                    <a:pt x="73025" y="2032000"/>
                  </a:lnTo>
                  <a:lnTo>
                    <a:pt x="44598" y="2026269"/>
                  </a:lnTo>
                  <a:lnTo>
                    <a:pt x="21386" y="2010632"/>
                  </a:lnTo>
                  <a:lnTo>
                    <a:pt x="5738" y="1987423"/>
                  </a:lnTo>
                  <a:lnTo>
                    <a:pt x="0" y="1958975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60500" y="1833829"/>
            <a:ext cx="873125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80"/>
              </a:lnSpc>
              <a:spcBef>
                <a:spcPts val="100"/>
              </a:spcBef>
            </a:pPr>
            <a:r>
              <a:rPr sz="4800" b="1" spc="-25" dirty="0">
                <a:solidFill>
                  <a:srgbClr val="B3251E"/>
                </a:solidFill>
                <a:latin typeface="Arial"/>
                <a:cs typeface="Arial"/>
              </a:rPr>
              <a:t>8,0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ts val="5280"/>
              </a:lnSpc>
            </a:pPr>
            <a:r>
              <a:rPr sz="4800" b="1" spc="-50" dirty="0">
                <a:solidFill>
                  <a:srgbClr val="B3251E"/>
                </a:solidFill>
                <a:latin typeface="Arial"/>
                <a:cs typeface="Arial"/>
              </a:rPr>
              <a:t>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38604" y="2588488"/>
            <a:ext cx="356171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della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spesa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pubblica</a:t>
            </a:r>
            <a:r>
              <a:rPr sz="14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totale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nel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2024,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contro</a:t>
            </a:r>
            <a:r>
              <a:rPr sz="14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il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9,7%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della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media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UE: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ultimo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posto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197600" y="1860550"/>
            <a:ext cx="5181600" cy="2038350"/>
            <a:chOff x="6197600" y="1860550"/>
            <a:chExt cx="5181600" cy="2038350"/>
          </a:xfrm>
        </p:grpSpPr>
        <p:sp>
          <p:nvSpPr>
            <p:cNvPr id="8" name="object 8"/>
            <p:cNvSpPr/>
            <p:nvPr/>
          </p:nvSpPr>
          <p:spPr>
            <a:xfrm>
              <a:off x="6200775" y="1863725"/>
              <a:ext cx="5175250" cy="2032000"/>
            </a:xfrm>
            <a:custGeom>
              <a:avLst/>
              <a:gdLst/>
              <a:ahLst/>
              <a:cxnLst/>
              <a:rect l="l" t="t" r="r" b="b"/>
              <a:pathLst>
                <a:path w="5175250" h="2032000">
                  <a:moveTo>
                    <a:pt x="5102225" y="0"/>
                  </a:moveTo>
                  <a:lnTo>
                    <a:pt x="73025" y="0"/>
                  </a:lnTo>
                  <a:lnTo>
                    <a:pt x="44576" y="5730"/>
                  </a:lnTo>
                  <a:lnTo>
                    <a:pt x="21367" y="21367"/>
                  </a:lnTo>
                  <a:lnTo>
                    <a:pt x="5730" y="44576"/>
                  </a:lnTo>
                  <a:lnTo>
                    <a:pt x="0" y="73025"/>
                  </a:lnTo>
                  <a:lnTo>
                    <a:pt x="0" y="1958975"/>
                  </a:lnTo>
                  <a:lnTo>
                    <a:pt x="5730" y="1987423"/>
                  </a:lnTo>
                  <a:lnTo>
                    <a:pt x="21367" y="2010632"/>
                  </a:lnTo>
                  <a:lnTo>
                    <a:pt x="44576" y="2026269"/>
                  </a:lnTo>
                  <a:lnTo>
                    <a:pt x="73025" y="2032000"/>
                  </a:lnTo>
                  <a:lnTo>
                    <a:pt x="5102225" y="2032000"/>
                  </a:lnTo>
                  <a:lnTo>
                    <a:pt x="5130673" y="2026269"/>
                  </a:lnTo>
                  <a:lnTo>
                    <a:pt x="5153882" y="2010632"/>
                  </a:lnTo>
                  <a:lnTo>
                    <a:pt x="5169519" y="1987423"/>
                  </a:lnTo>
                  <a:lnTo>
                    <a:pt x="5175250" y="1958975"/>
                  </a:lnTo>
                  <a:lnTo>
                    <a:pt x="5175250" y="73025"/>
                  </a:lnTo>
                  <a:lnTo>
                    <a:pt x="5169519" y="44576"/>
                  </a:lnTo>
                  <a:lnTo>
                    <a:pt x="5153882" y="21367"/>
                  </a:lnTo>
                  <a:lnTo>
                    <a:pt x="5130673" y="5730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00775" y="1863725"/>
              <a:ext cx="5175250" cy="2032000"/>
            </a:xfrm>
            <a:custGeom>
              <a:avLst/>
              <a:gdLst/>
              <a:ahLst/>
              <a:cxnLst/>
              <a:rect l="l" t="t" r="r" b="b"/>
              <a:pathLst>
                <a:path w="5175250" h="2032000">
                  <a:moveTo>
                    <a:pt x="0" y="73025"/>
                  </a:moveTo>
                  <a:lnTo>
                    <a:pt x="5730" y="44576"/>
                  </a:lnTo>
                  <a:lnTo>
                    <a:pt x="21367" y="21367"/>
                  </a:lnTo>
                  <a:lnTo>
                    <a:pt x="44576" y="5730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30"/>
                  </a:lnTo>
                  <a:lnTo>
                    <a:pt x="5153882" y="21367"/>
                  </a:lnTo>
                  <a:lnTo>
                    <a:pt x="5169519" y="44576"/>
                  </a:lnTo>
                  <a:lnTo>
                    <a:pt x="5175250" y="73025"/>
                  </a:lnTo>
                  <a:lnTo>
                    <a:pt x="5175250" y="1958975"/>
                  </a:lnTo>
                  <a:lnTo>
                    <a:pt x="5169519" y="1987423"/>
                  </a:lnTo>
                  <a:lnTo>
                    <a:pt x="5153882" y="2010632"/>
                  </a:lnTo>
                  <a:lnTo>
                    <a:pt x="5130673" y="2026269"/>
                  </a:lnTo>
                  <a:lnTo>
                    <a:pt x="5102225" y="2032000"/>
                  </a:lnTo>
                  <a:lnTo>
                    <a:pt x="73025" y="2032000"/>
                  </a:lnTo>
                  <a:lnTo>
                    <a:pt x="44576" y="2026269"/>
                  </a:lnTo>
                  <a:lnTo>
                    <a:pt x="21367" y="2010632"/>
                  </a:lnTo>
                  <a:lnTo>
                    <a:pt x="5730" y="1987423"/>
                  </a:lnTo>
                  <a:lnTo>
                    <a:pt x="0" y="1958975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46011" y="2119376"/>
            <a:ext cx="873125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80"/>
              </a:lnSpc>
              <a:spcBef>
                <a:spcPts val="100"/>
              </a:spcBef>
            </a:pPr>
            <a:r>
              <a:rPr sz="4800" b="1" spc="-25" dirty="0">
                <a:solidFill>
                  <a:srgbClr val="B3251E"/>
                </a:solidFill>
                <a:latin typeface="Arial"/>
                <a:cs typeface="Arial"/>
              </a:rPr>
              <a:t>4,0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ts val="5280"/>
              </a:lnSpc>
            </a:pPr>
            <a:r>
              <a:rPr sz="4800" b="1" spc="-50" dirty="0">
                <a:solidFill>
                  <a:srgbClr val="B3251E"/>
                </a:solidFill>
                <a:latin typeface="Arial"/>
                <a:cs typeface="Arial"/>
              </a:rPr>
              <a:t>%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64373" y="2589885"/>
            <a:ext cx="3438525" cy="535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500"/>
              </a:lnSpc>
              <a:spcBef>
                <a:spcPts val="9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del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PIL</a:t>
            </a:r>
            <a:r>
              <a:rPr sz="1400" spc="-7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nel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2024,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contro</a:t>
            </a:r>
            <a:r>
              <a:rPr sz="14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il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4,8%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UE e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oltre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il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6%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Belgio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e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Finlandia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19150" y="4210050"/>
          <a:ext cx="10642600" cy="179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7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0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0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0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07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Quota</a:t>
                      </a:r>
                      <a:r>
                        <a:rPr sz="1300" b="1" spc="-3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5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C4C1BB"/>
                      </a:solidFill>
                      <a:prstDash val="solid"/>
                    </a:lnL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143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2019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2021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3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Spesa</a:t>
                      </a:r>
                      <a:r>
                        <a:rPr sz="1300" spc="-4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pubblica</a:t>
                      </a: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·</a:t>
                      </a:r>
                      <a:r>
                        <a:rPr sz="1300" spc="-4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UE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10,0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9,3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9,3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9,4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9,6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9,7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Spesa</a:t>
                      </a:r>
                      <a:r>
                        <a:rPr sz="13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pubblica</a:t>
                      </a: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·</a:t>
                      </a:r>
                      <a:r>
                        <a:rPr sz="1300" spc="-4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Italia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8,2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7,6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7,5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7,3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7,3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8,0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PIL</a:t>
                      </a:r>
                      <a:r>
                        <a:rPr sz="1300" spc="-6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·</a:t>
                      </a: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UE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4,6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4,7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4,8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PIL</a:t>
                      </a:r>
                      <a:r>
                        <a:rPr sz="1300" spc="-6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·</a:t>
                      </a: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00" spc="-1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Italia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80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4,0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4,3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4,2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4,0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50165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3,9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tc>
                  <a:txBody>
                    <a:bodyPr/>
                    <a:lstStyle/>
                    <a:p>
                      <a:pPr marR="49530" algn="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300" spc="-2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4,0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BBB8B1"/>
                      </a:solidFill>
                      <a:prstDash val="solid"/>
                    </a:lnL>
                    <a:lnR w="12700">
                      <a:solidFill>
                        <a:srgbClr val="BBB8B1"/>
                      </a:solidFill>
                      <a:prstDash val="solid"/>
                    </a:lnR>
                    <a:lnT w="12700">
                      <a:solidFill>
                        <a:srgbClr val="BBB8B1"/>
                      </a:solidFill>
                      <a:prstDash val="solid"/>
                    </a:lnT>
                    <a:lnB w="12700">
                      <a:solidFill>
                        <a:srgbClr val="BBB8B1"/>
                      </a:solidFill>
                      <a:prstDash val="solid"/>
                    </a:lnB>
                    <a:solidFill>
                      <a:srgbClr val="EBE7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800201" y="6236004"/>
            <a:ext cx="5241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Eurostat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COFOG;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European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Commission,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Investing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Education</a:t>
            </a:r>
            <a:r>
              <a:rPr sz="1200" spc="-6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2026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B325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0201" y="1831339"/>
            <a:ext cx="34950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70" dirty="0">
                <a:solidFill>
                  <a:srgbClr val="FAF7F1"/>
                </a:solidFill>
                <a:latin typeface="Arial"/>
                <a:cs typeface="Arial"/>
              </a:rPr>
              <a:t>L’</a:t>
            </a:r>
            <a:r>
              <a:rPr sz="1400" b="1" spc="-229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1400" b="1" spc="125" dirty="0">
                <a:solidFill>
                  <a:srgbClr val="FAF7F1"/>
                </a:solidFill>
                <a:latin typeface="Arial"/>
                <a:cs typeface="Arial"/>
              </a:rPr>
              <a:t>EMERGENZA</a:t>
            </a:r>
            <a:r>
              <a:rPr sz="1400" b="1" spc="254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1400" b="1" spc="114" dirty="0">
                <a:solidFill>
                  <a:srgbClr val="FAF7F1"/>
                </a:solidFill>
                <a:latin typeface="Arial"/>
                <a:cs typeface="Arial"/>
              </a:rPr>
              <a:t>NELL’</a:t>
            </a:r>
            <a:r>
              <a:rPr sz="1400" b="1" spc="-22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1400" b="1" spc="110" dirty="0">
                <a:solidFill>
                  <a:srgbClr val="FAF7F1"/>
                </a:solidFill>
                <a:latin typeface="Arial"/>
                <a:cs typeface="Arial"/>
              </a:rPr>
              <a:t>EMERGENZA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00201" y="1983486"/>
            <a:ext cx="962406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0" b="1" dirty="0">
                <a:solidFill>
                  <a:srgbClr val="FAF7F1"/>
                </a:solidFill>
                <a:latin typeface="Arial"/>
                <a:cs typeface="Arial"/>
              </a:rPr>
              <a:t>302</a:t>
            </a:r>
            <a:r>
              <a:rPr sz="10000" b="1" spc="-10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10000" b="1" dirty="0">
                <a:solidFill>
                  <a:srgbClr val="FAF7F1"/>
                </a:solidFill>
                <a:latin typeface="Arial"/>
                <a:cs typeface="Arial"/>
              </a:rPr>
              <a:t>mila</a:t>
            </a:r>
            <a:r>
              <a:rPr sz="10000" b="1" spc="-10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10000" b="1" spc="-10" dirty="0">
                <a:solidFill>
                  <a:srgbClr val="FAF7F1"/>
                </a:solidFill>
                <a:latin typeface="Arial"/>
                <a:cs typeface="Arial"/>
              </a:rPr>
              <a:t>precari</a:t>
            </a:r>
            <a:endParaRPr sz="10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201" y="3706547"/>
            <a:ext cx="9805035" cy="129603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Per</a:t>
            </a:r>
            <a:r>
              <a:rPr sz="2000" spc="-2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AF7F1"/>
                </a:solidFill>
                <a:latin typeface="Arial"/>
                <a:cs typeface="Arial"/>
              </a:rPr>
              <a:t>sette-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otto</a:t>
            </a:r>
            <a:r>
              <a:rPr sz="2000" spc="-5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anni</a:t>
            </a:r>
            <a:r>
              <a:rPr sz="2000" spc="-3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il</a:t>
            </a:r>
            <a:r>
              <a:rPr sz="2000" spc="-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salario</a:t>
            </a:r>
            <a:r>
              <a:rPr sz="2000" spc="-2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resta</a:t>
            </a:r>
            <a:r>
              <a:rPr sz="2000" spc="-5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fermo,</a:t>
            </a:r>
            <a:r>
              <a:rPr sz="2000" spc="-4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senza</a:t>
            </a:r>
            <a:r>
              <a:rPr sz="2000" spc="-5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riconoscimento</a:t>
            </a:r>
            <a:r>
              <a:rPr sz="2000" spc="-7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dell’anzianità.</a:t>
            </a:r>
            <a:r>
              <a:rPr sz="2000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Poi</a:t>
            </a:r>
            <a:r>
              <a:rPr sz="2000" spc="-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AF7F1"/>
                </a:solidFill>
                <a:latin typeface="Arial"/>
                <a:cs typeface="Arial"/>
              </a:rPr>
              <a:t>ruolo,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anno</a:t>
            </a:r>
            <a:r>
              <a:rPr sz="2000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di</a:t>
            </a:r>
            <a:r>
              <a:rPr sz="2000" spc="-1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prova</a:t>
            </a:r>
            <a:r>
              <a:rPr sz="2000" spc="-5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e</a:t>
            </a:r>
            <a:r>
              <a:rPr sz="2000" spc="-1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ricostruzione</a:t>
            </a:r>
            <a:r>
              <a:rPr sz="2000" spc="-7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di</a:t>
            </a:r>
            <a:r>
              <a:rPr sz="2000" spc="-1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carriera</a:t>
            </a:r>
            <a:r>
              <a:rPr sz="2000" spc="-5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allungano</a:t>
            </a:r>
            <a:r>
              <a:rPr sz="2000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ancora</a:t>
            </a:r>
            <a:r>
              <a:rPr sz="2000" spc="-5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l’attesa</a:t>
            </a:r>
            <a:r>
              <a:rPr sz="2000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AF7F1"/>
                </a:solidFill>
                <a:latin typeface="Arial"/>
                <a:cs typeface="Arial"/>
              </a:rPr>
              <a:t>degli</a:t>
            </a:r>
            <a:r>
              <a:rPr sz="2000" spc="-1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AF7F1"/>
                </a:solidFill>
                <a:latin typeface="Arial"/>
                <a:cs typeface="Arial"/>
              </a:rPr>
              <a:t>scatti.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A</a:t>
            </a:r>
            <a:r>
              <a:rPr sz="2000" b="1" spc="-9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parità</a:t>
            </a:r>
            <a:r>
              <a:rPr sz="2000" b="1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di</a:t>
            </a:r>
            <a:r>
              <a:rPr sz="2000" b="1" spc="-2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lavoro,</a:t>
            </a:r>
            <a:r>
              <a:rPr sz="2000" b="1" spc="-1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pari</a:t>
            </a:r>
            <a:r>
              <a:rPr sz="2000" b="1" spc="-3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diritti</a:t>
            </a:r>
            <a:r>
              <a:rPr sz="2000" b="1" spc="-5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AF7F1"/>
                </a:solidFill>
                <a:latin typeface="Arial"/>
                <a:cs typeface="Arial"/>
              </a:rPr>
              <a:t>pari</a:t>
            </a:r>
            <a:r>
              <a:rPr sz="2000" b="1" spc="-35" dirty="0">
                <a:solidFill>
                  <a:srgbClr val="FAF7F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AF7F1"/>
                </a:solidFill>
                <a:latin typeface="Arial"/>
                <a:cs typeface="Arial"/>
              </a:rPr>
              <a:t>dignità.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E7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0201" y="809371"/>
            <a:ext cx="2235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6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65" dirty="0">
                <a:solidFill>
                  <a:srgbClr val="B3251E"/>
                </a:solidFill>
                <a:latin typeface="Arial"/>
                <a:cs typeface="Arial"/>
              </a:rPr>
              <a:t>SI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65" dirty="0">
                <a:solidFill>
                  <a:srgbClr val="B3251E"/>
                </a:solidFill>
                <a:latin typeface="Arial"/>
                <a:cs typeface="Arial"/>
              </a:rPr>
              <a:t>ON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Un’emergenza</a:t>
            </a:r>
            <a:r>
              <a:rPr spc="-60" dirty="0"/>
              <a:t> </a:t>
            </a:r>
            <a:r>
              <a:rPr dirty="0"/>
              <a:t>che</a:t>
            </a:r>
            <a:r>
              <a:rPr spc="-20" dirty="0"/>
              <a:t> </a:t>
            </a:r>
            <a:r>
              <a:rPr dirty="0"/>
              <a:t>chiede</a:t>
            </a:r>
            <a:r>
              <a:rPr spc="-35" dirty="0"/>
              <a:t> </a:t>
            </a:r>
            <a:r>
              <a:rPr dirty="0"/>
              <a:t>una</a:t>
            </a:r>
            <a:r>
              <a:rPr spc="-20" dirty="0"/>
              <a:t> </a:t>
            </a:r>
            <a:r>
              <a:rPr dirty="0"/>
              <a:t>svolta</a:t>
            </a:r>
            <a:r>
              <a:rPr spc="-15" dirty="0"/>
              <a:t> </a:t>
            </a:r>
            <a:r>
              <a:rPr spc="-10" dirty="0"/>
              <a:t>politica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12800" y="1935352"/>
            <a:ext cx="5181600" cy="1433195"/>
            <a:chOff x="812800" y="1935352"/>
            <a:chExt cx="5181600" cy="1433195"/>
          </a:xfrm>
        </p:grpSpPr>
        <p:sp>
          <p:nvSpPr>
            <p:cNvPr id="6" name="object 6"/>
            <p:cNvSpPr/>
            <p:nvPr/>
          </p:nvSpPr>
          <p:spPr>
            <a:xfrm>
              <a:off x="815975" y="1938527"/>
              <a:ext cx="5175250" cy="1426845"/>
            </a:xfrm>
            <a:custGeom>
              <a:avLst/>
              <a:gdLst/>
              <a:ahLst/>
              <a:cxnLst/>
              <a:rect l="l" t="t" r="r" b="b"/>
              <a:pathLst>
                <a:path w="5175250" h="1426845">
                  <a:moveTo>
                    <a:pt x="5102225" y="0"/>
                  </a:moveTo>
                  <a:lnTo>
                    <a:pt x="73025" y="0"/>
                  </a:lnTo>
                  <a:lnTo>
                    <a:pt x="44598" y="5748"/>
                  </a:lnTo>
                  <a:lnTo>
                    <a:pt x="21386" y="21415"/>
                  </a:lnTo>
                  <a:lnTo>
                    <a:pt x="5738" y="44630"/>
                  </a:lnTo>
                  <a:lnTo>
                    <a:pt x="0" y="73025"/>
                  </a:lnTo>
                  <a:lnTo>
                    <a:pt x="0" y="1353312"/>
                  </a:lnTo>
                  <a:lnTo>
                    <a:pt x="5738" y="1381706"/>
                  </a:lnTo>
                  <a:lnTo>
                    <a:pt x="21386" y="1404921"/>
                  </a:lnTo>
                  <a:lnTo>
                    <a:pt x="44598" y="1420588"/>
                  </a:lnTo>
                  <a:lnTo>
                    <a:pt x="73025" y="1426337"/>
                  </a:lnTo>
                  <a:lnTo>
                    <a:pt x="5102225" y="1426337"/>
                  </a:lnTo>
                  <a:lnTo>
                    <a:pt x="5130673" y="1420588"/>
                  </a:lnTo>
                  <a:lnTo>
                    <a:pt x="5153882" y="1404921"/>
                  </a:lnTo>
                  <a:lnTo>
                    <a:pt x="5169519" y="1381706"/>
                  </a:lnTo>
                  <a:lnTo>
                    <a:pt x="5175250" y="1353312"/>
                  </a:lnTo>
                  <a:lnTo>
                    <a:pt x="5175250" y="73025"/>
                  </a:lnTo>
                  <a:lnTo>
                    <a:pt x="5169519" y="44630"/>
                  </a:lnTo>
                  <a:lnTo>
                    <a:pt x="5153882" y="21415"/>
                  </a:lnTo>
                  <a:lnTo>
                    <a:pt x="5130673" y="5748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5975" y="1938527"/>
              <a:ext cx="5175250" cy="1426845"/>
            </a:xfrm>
            <a:custGeom>
              <a:avLst/>
              <a:gdLst/>
              <a:ahLst/>
              <a:cxnLst/>
              <a:rect l="l" t="t" r="r" b="b"/>
              <a:pathLst>
                <a:path w="5175250" h="1426845">
                  <a:moveTo>
                    <a:pt x="0" y="73025"/>
                  </a:moveTo>
                  <a:lnTo>
                    <a:pt x="5738" y="44630"/>
                  </a:lnTo>
                  <a:lnTo>
                    <a:pt x="21386" y="21415"/>
                  </a:lnTo>
                  <a:lnTo>
                    <a:pt x="44598" y="5748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48"/>
                  </a:lnTo>
                  <a:lnTo>
                    <a:pt x="5153882" y="21415"/>
                  </a:lnTo>
                  <a:lnTo>
                    <a:pt x="5169519" y="44630"/>
                  </a:lnTo>
                  <a:lnTo>
                    <a:pt x="5175250" y="73025"/>
                  </a:lnTo>
                  <a:lnTo>
                    <a:pt x="5175250" y="1353312"/>
                  </a:lnTo>
                  <a:lnTo>
                    <a:pt x="5169519" y="1381706"/>
                  </a:lnTo>
                  <a:lnTo>
                    <a:pt x="5153882" y="1404921"/>
                  </a:lnTo>
                  <a:lnTo>
                    <a:pt x="5130673" y="1420588"/>
                  </a:lnTo>
                  <a:lnTo>
                    <a:pt x="5102225" y="1426337"/>
                  </a:lnTo>
                  <a:lnTo>
                    <a:pt x="73025" y="1426337"/>
                  </a:lnTo>
                  <a:lnTo>
                    <a:pt x="44598" y="1420588"/>
                  </a:lnTo>
                  <a:lnTo>
                    <a:pt x="21386" y="1404921"/>
                  </a:lnTo>
                  <a:lnTo>
                    <a:pt x="5738" y="1381706"/>
                  </a:lnTo>
                  <a:lnTo>
                    <a:pt x="0" y="135331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60500" y="2306777"/>
            <a:ext cx="15894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B3251E"/>
                </a:solidFill>
                <a:latin typeface="Arial"/>
                <a:cs typeface="Arial"/>
              </a:rPr>
              <a:t>−18,8%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69157" y="2237969"/>
            <a:ext cx="2599690" cy="787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8900"/>
              </a:lnSpc>
              <a:spcBef>
                <a:spcPts val="10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salari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sotto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la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media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del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pubblico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impiego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e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lontani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dagli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standard europei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97600" y="1935352"/>
            <a:ext cx="5181600" cy="1433195"/>
            <a:chOff x="6197600" y="1935352"/>
            <a:chExt cx="5181600" cy="1433195"/>
          </a:xfrm>
        </p:grpSpPr>
        <p:sp>
          <p:nvSpPr>
            <p:cNvPr id="11" name="object 11"/>
            <p:cNvSpPr/>
            <p:nvPr/>
          </p:nvSpPr>
          <p:spPr>
            <a:xfrm>
              <a:off x="6200775" y="1938527"/>
              <a:ext cx="5175250" cy="1426845"/>
            </a:xfrm>
            <a:custGeom>
              <a:avLst/>
              <a:gdLst/>
              <a:ahLst/>
              <a:cxnLst/>
              <a:rect l="l" t="t" r="r" b="b"/>
              <a:pathLst>
                <a:path w="5175250" h="1426845">
                  <a:moveTo>
                    <a:pt x="5102225" y="0"/>
                  </a:moveTo>
                  <a:lnTo>
                    <a:pt x="73025" y="0"/>
                  </a:lnTo>
                  <a:lnTo>
                    <a:pt x="44576" y="5748"/>
                  </a:lnTo>
                  <a:lnTo>
                    <a:pt x="21367" y="21415"/>
                  </a:lnTo>
                  <a:lnTo>
                    <a:pt x="5730" y="44630"/>
                  </a:lnTo>
                  <a:lnTo>
                    <a:pt x="0" y="73025"/>
                  </a:lnTo>
                  <a:lnTo>
                    <a:pt x="0" y="1353312"/>
                  </a:lnTo>
                  <a:lnTo>
                    <a:pt x="5730" y="1381706"/>
                  </a:lnTo>
                  <a:lnTo>
                    <a:pt x="21367" y="1404921"/>
                  </a:lnTo>
                  <a:lnTo>
                    <a:pt x="44576" y="1420588"/>
                  </a:lnTo>
                  <a:lnTo>
                    <a:pt x="73025" y="1426337"/>
                  </a:lnTo>
                  <a:lnTo>
                    <a:pt x="5102225" y="1426337"/>
                  </a:lnTo>
                  <a:lnTo>
                    <a:pt x="5130673" y="1420588"/>
                  </a:lnTo>
                  <a:lnTo>
                    <a:pt x="5153882" y="1404921"/>
                  </a:lnTo>
                  <a:lnTo>
                    <a:pt x="5169519" y="1381706"/>
                  </a:lnTo>
                  <a:lnTo>
                    <a:pt x="5175250" y="1353312"/>
                  </a:lnTo>
                  <a:lnTo>
                    <a:pt x="5175250" y="73025"/>
                  </a:lnTo>
                  <a:lnTo>
                    <a:pt x="5169519" y="44630"/>
                  </a:lnTo>
                  <a:lnTo>
                    <a:pt x="5153882" y="21415"/>
                  </a:lnTo>
                  <a:lnTo>
                    <a:pt x="5130673" y="5748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00775" y="1938527"/>
              <a:ext cx="5175250" cy="1426845"/>
            </a:xfrm>
            <a:custGeom>
              <a:avLst/>
              <a:gdLst/>
              <a:ahLst/>
              <a:cxnLst/>
              <a:rect l="l" t="t" r="r" b="b"/>
              <a:pathLst>
                <a:path w="5175250" h="1426845">
                  <a:moveTo>
                    <a:pt x="0" y="73025"/>
                  </a:moveTo>
                  <a:lnTo>
                    <a:pt x="5730" y="44630"/>
                  </a:lnTo>
                  <a:lnTo>
                    <a:pt x="21367" y="21415"/>
                  </a:lnTo>
                  <a:lnTo>
                    <a:pt x="44576" y="5748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48"/>
                  </a:lnTo>
                  <a:lnTo>
                    <a:pt x="5153882" y="21415"/>
                  </a:lnTo>
                  <a:lnTo>
                    <a:pt x="5169519" y="44630"/>
                  </a:lnTo>
                  <a:lnTo>
                    <a:pt x="5175250" y="73025"/>
                  </a:lnTo>
                  <a:lnTo>
                    <a:pt x="5175250" y="1353312"/>
                  </a:lnTo>
                  <a:lnTo>
                    <a:pt x="5169519" y="1381706"/>
                  </a:lnTo>
                  <a:lnTo>
                    <a:pt x="5153882" y="1404921"/>
                  </a:lnTo>
                  <a:lnTo>
                    <a:pt x="5130673" y="1420588"/>
                  </a:lnTo>
                  <a:lnTo>
                    <a:pt x="5102225" y="1426337"/>
                  </a:lnTo>
                  <a:lnTo>
                    <a:pt x="73025" y="1426337"/>
                  </a:lnTo>
                  <a:lnTo>
                    <a:pt x="44576" y="1420588"/>
                  </a:lnTo>
                  <a:lnTo>
                    <a:pt x="21367" y="1404921"/>
                  </a:lnTo>
                  <a:lnTo>
                    <a:pt x="5730" y="1381706"/>
                  </a:lnTo>
                  <a:lnTo>
                    <a:pt x="0" y="1353312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446011" y="2306777"/>
            <a:ext cx="18180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solidFill>
                  <a:srgbClr val="B3251E"/>
                </a:solidFill>
                <a:latin typeface="Arial"/>
                <a:cs typeface="Arial"/>
              </a:rPr>
              <a:t>+11,83%</a:t>
            </a:r>
            <a:endParaRPr sz="3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54593" y="2362301"/>
            <a:ext cx="2326640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aumenti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contro</a:t>
            </a:r>
            <a:r>
              <a:rPr sz="14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+25,67%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di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inflazione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nel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2022-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2027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12800" y="3571240"/>
            <a:ext cx="5181600" cy="1432560"/>
            <a:chOff x="812800" y="3571240"/>
            <a:chExt cx="5181600" cy="1432560"/>
          </a:xfrm>
        </p:grpSpPr>
        <p:sp>
          <p:nvSpPr>
            <p:cNvPr id="16" name="object 16"/>
            <p:cNvSpPr/>
            <p:nvPr/>
          </p:nvSpPr>
          <p:spPr>
            <a:xfrm>
              <a:off x="815975" y="3574415"/>
              <a:ext cx="5175250" cy="1426210"/>
            </a:xfrm>
            <a:custGeom>
              <a:avLst/>
              <a:gdLst/>
              <a:ahLst/>
              <a:cxnLst/>
              <a:rect l="l" t="t" r="r" b="b"/>
              <a:pathLst>
                <a:path w="5175250" h="1426210">
                  <a:moveTo>
                    <a:pt x="5102225" y="0"/>
                  </a:moveTo>
                  <a:lnTo>
                    <a:pt x="73025" y="0"/>
                  </a:lnTo>
                  <a:lnTo>
                    <a:pt x="44598" y="5730"/>
                  </a:lnTo>
                  <a:lnTo>
                    <a:pt x="21386" y="21367"/>
                  </a:lnTo>
                  <a:lnTo>
                    <a:pt x="5738" y="44577"/>
                  </a:lnTo>
                  <a:lnTo>
                    <a:pt x="0" y="73025"/>
                  </a:lnTo>
                  <a:lnTo>
                    <a:pt x="0" y="1353185"/>
                  </a:lnTo>
                  <a:lnTo>
                    <a:pt x="5738" y="1381633"/>
                  </a:lnTo>
                  <a:lnTo>
                    <a:pt x="21386" y="1404842"/>
                  </a:lnTo>
                  <a:lnTo>
                    <a:pt x="44598" y="1420479"/>
                  </a:lnTo>
                  <a:lnTo>
                    <a:pt x="73025" y="1426210"/>
                  </a:lnTo>
                  <a:lnTo>
                    <a:pt x="5102225" y="1426210"/>
                  </a:lnTo>
                  <a:lnTo>
                    <a:pt x="5130673" y="1420479"/>
                  </a:lnTo>
                  <a:lnTo>
                    <a:pt x="5153882" y="1404842"/>
                  </a:lnTo>
                  <a:lnTo>
                    <a:pt x="5169519" y="1381633"/>
                  </a:lnTo>
                  <a:lnTo>
                    <a:pt x="5175250" y="1353185"/>
                  </a:lnTo>
                  <a:lnTo>
                    <a:pt x="5175250" y="73025"/>
                  </a:lnTo>
                  <a:lnTo>
                    <a:pt x="5169519" y="44577"/>
                  </a:lnTo>
                  <a:lnTo>
                    <a:pt x="5153882" y="21367"/>
                  </a:lnTo>
                  <a:lnTo>
                    <a:pt x="5130673" y="5730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15975" y="3574415"/>
              <a:ext cx="5175250" cy="1426210"/>
            </a:xfrm>
            <a:custGeom>
              <a:avLst/>
              <a:gdLst/>
              <a:ahLst/>
              <a:cxnLst/>
              <a:rect l="l" t="t" r="r" b="b"/>
              <a:pathLst>
                <a:path w="5175250" h="1426210">
                  <a:moveTo>
                    <a:pt x="0" y="73025"/>
                  </a:moveTo>
                  <a:lnTo>
                    <a:pt x="5738" y="44577"/>
                  </a:lnTo>
                  <a:lnTo>
                    <a:pt x="21386" y="21367"/>
                  </a:lnTo>
                  <a:lnTo>
                    <a:pt x="44598" y="5730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30"/>
                  </a:lnTo>
                  <a:lnTo>
                    <a:pt x="5153882" y="21367"/>
                  </a:lnTo>
                  <a:lnTo>
                    <a:pt x="5169519" y="44577"/>
                  </a:lnTo>
                  <a:lnTo>
                    <a:pt x="5175250" y="73025"/>
                  </a:lnTo>
                  <a:lnTo>
                    <a:pt x="5175250" y="1353185"/>
                  </a:lnTo>
                  <a:lnTo>
                    <a:pt x="5169519" y="1381633"/>
                  </a:lnTo>
                  <a:lnTo>
                    <a:pt x="5153882" y="1404842"/>
                  </a:lnTo>
                  <a:lnTo>
                    <a:pt x="5130673" y="1420479"/>
                  </a:lnTo>
                  <a:lnTo>
                    <a:pt x="5102225" y="1426210"/>
                  </a:lnTo>
                  <a:lnTo>
                    <a:pt x="73025" y="1426210"/>
                  </a:lnTo>
                  <a:lnTo>
                    <a:pt x="44598" y="1420479"/>
                  </a:lnTo>
                  <a:lnTo>
                    <a:pt x="21386" y="1404842"/>
                  </a:lnTo>
                  <a:lnTo>
                    <a:pt x="5738" y="1381633"/>
                  </a:lnTo>
                  <a:lnTo>
                    <a:pt x="0" y="1353185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69157" y="3998442"/>
            <a:ext cx="243903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precari</a:t>
            </a:r>
            <a:r>
              <a:rPr sz="14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senza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parità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diritti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né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riconoscimento</a:t>
            </a:r>
            <a:r>
              <a:rPr sz="1400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economico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97600" y="3571240"/>
            <a:ext cx="5181600" cy="1432560"/>
            <a:chOff x="6197600" y="3571240"/>
            <a:chExt cx="5181600" cy="1432560"/>
          </a:xfrm>
        </p:grpSpPr>
        <p:sp>
          <p:nvSpPr>
            <p:cNvPr id="20" name="object 20"/>
            <p:cNvSpPr/>
            <p:nvPr/>
          </p:nvSpPr>
          <p:spPr>
            <a:xfrm>
              <a:off x="6200775" y="3574415"/>
              <a:ext cx="5175250" cy="1426210"/>
            </a:xfrm>
            <a:custGeom>
              <a:avLst/>
              <a:gdLst/>
              <a:ahLst/>
              <a:cxnLst/>
              <a:rect l="l" t="t" r="r" b="b"/>
              <a:pathLst>
                <a:path w="5175250" h="1426210">
                  <a:moveTo>
                    <a:pt x="5102225" y="0"/>
                  </a:moveTo>
                  <a:lnTo>
                    <a:pt x="73025" y="0"/>
                  </a:lnTo>
                  <a:lnTo>
                    <a:pt x="44576" y="5730"/>
                  </a:lnTo>
                  <a:lnTo>
                    <a:pt x="21367" y="21367"/>
                  </a:lnTo>
                  <a:lnTo>
                    <a:pt x="5730" y="44577"/>
                  </a:lnTo>
                  <a:lnTo>
                    <a:pt x="0" y="73025"/>
                  </a:lnTo>
                  <a:lnTo>
                    <a:pt x="0" y="1353185"/>
                  </a:lnTo>
                  <a:lnTo>
                    <a:pt x="5730" y="1381633"/>
                  </a:lnTo>
                  <a:lnTo>
                    <a:pt x="21367" y="1404842"/>
                  </a:lnTo>
                  <a:lnTo>
                    <a:pt x="44576" y="1420479"/>
                  </a:lnTo>
                  <a:lnTo>
                    <a:pt x="73025" y="1426210"/>
                  </a:lnTo>
                  <a:lnTo>
                    <a:pt x="5102225" y="1426210"/>
                  </a:lnTo>
                  <a:lnTo>
                    <a:pt x="5130673" y="1420479"/>
                  </a:lnTo>
                  <a:lnTo>
                    <a:pt x="5153882" y="1404842"/>
                  </a:lnTo>
                  <a:lnTo>
                    <a:pt x="5169519" y="1381633"/>
                  </a:lnTo>
                  <a:lnTo>
                    <a:pt x="5175250" y="1353185"/>
                  </a:lnTo>
                  <a:lnTo>
                    <a:pt x="5175250" y="73025"/>
                  </a:lnTo>
                  <a:lnTo>
                    <a:pt x="5169519" y="44577"/>
                  </a:lnTo>
                  <a:lnTo>
                    <a:pt x="5153882" y="21367"/>
                  </a:lnTo>
                  <a:lnTo>
                    <a:pt x="5130673" y="5730"/>
                  </a:lnTo>
                  <a:lnTo>
                    <a:pt x="51022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00775" y="3574415"/>
              <a:ext cx="5175250" cy="1426210"/>
            </a:xfrm>
            <a:custGeom>
              <a:avLst/>
              <a:gdLst/>
              <a:ahLst/>
              <a:cxnLst/>
              <a:rect l="l" t="t" r="r" b="b"/>
              <a:pathLst>
                <a:path w="5175250" h="1426210">
                  <a:moveTo>
                    <a:pt x="0" y="73025"/>
                  </a:moveTo>
                  <a:lnTo>
                    <a:pt x="5730" y="44577"/>
                  </a:lnTo>
                  <a:lnTo>
                    <a:pt x="21367" y="21367"/>
                  </a:lnTo>
                  <a:lnTo>
                    <a:pt x="44576" y="5730"/>
                  </a:lnTo>
                  <a:lnTo>
                    <a:pt x="73025" y="0"/>
                  </a:lnTo>
                  <a:lnTo>
                    <a:pt x="5102225" y="0"/>
                  </a:lnTo>
                  <a:lnTo>
                    <a:pt x="5130673" y="5730"/>
                  </a:lnTo>
                  <a:lnTo>
                    <a:pt x="5153882" y="21367"/>
                  </a:lnTo>
                  <a:lnTo>
                    <a:pt x="5169519" y="44577"/>
                  </a:lnTo>
                  <a:lnTo>
                    <a:pt x="5175250" y="73025"/>
                  </a:lnTo>
                  <a:lnTo>
                    <a:pt x="5175250" y="1353185"/>
                  </a:lnTo>
                  <a:lnTo>
                    <a:pt x="5169519" y="1381633"/>
                  </a:lnTo>
                  <a:lnTo>
                    <a:pt x="5153882" y="1404842"/>
                  </a:lnTo>
                  <a:lnTo>
                    <a:pt x="5130673" y="1420479"/>
                  </a:lnTo>
                  <a:lnTo>
                    <a:pt x="5102225" y="1426210"/>
                  </a:lnTo>
                  <a:lnTo>
                    <a:pt x="73025" y="1426210"/>
                  </a:lnTo>
                  <a:lnTo>
                    <a:pt x="44576" y="1420479"/>
                  </a:lnTo>
                  <a:lnTo>
                    <a:pt x="21367" y="1404842"/>
                  </a:lnTo>
                  <a:lnTo>
                    <a:pt x="5730" y="1381633"/>
                  </a:lnTo>
                  <a:lnTo>
                    <a:pt x="0" y="1353185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060500" y="3943045"/>
            <a:ext cx="64535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98135" algn="l"/>
              </a:tabLst>
            </a:pPr>
            <a:r>
              <a:rPr sz="3600" b="1" dirty="0">
                <a:solidFill>
                  <a:srgbClr val="B3251E"/>
                </a:solidFill>
                <a:latin typeface="Arial"/>
                <a:cs typeface="Arial"/>
              </a:rPr>
              <a:t>302</a:t>
            </a:r>
            <a:r>
              <a:rPr sz="3600" b="1" spc="-2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B3251E"/>
                </a:solidFill>
                <a:latin typeface="Arial"/>
                <a:cs typeface="Arial"/>
              </a:rPr>
              <a:t>mila</a:t>
            </a:r>
            <a:r>
              <a:rPr sz="3600" b="1" dirty="0">
                <a:solidFill>
                  <a:srgbClr val="B3251E"/>
                </a:solidFill>
                <a:latin typeface="Arial"/>
                <a:cs typeface="Arial"/>
              </a:rPr>
              <a:t>	</a:t>
            </a:r>
            <a:r>
              <a:rPr sz="3600" b="1" spc="-20" dirty="0">
                <a:solidFill>
                  <a:srgbClr val="B3251E"/>
                </a:solidFill>
                <a:latin typeface="Arial"/>
                <a:cs typeface="Arial"/>
              </a:rPr>
              <a:t>8,0%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54593" y="3873287"/>
            <a:ext cx="2509520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9000"/>
              </a:lnSpc>
              <a:spcBef>
                <a:spcPts val="10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della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spesa</a:t>
            </a:r>
            <a:r>
              <a:rPr sz="1400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pubblica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all’istruzione:</a:t>
            </a:r>
            <a:r>
              <a:rPr sz="1400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maglia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nera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in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 UE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(media</a:t>
            </a:r>
            <a:r>
              <a:rPr sz="1400" spc="-6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9,7%)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0201" y="5306059"/>
            <a:ext cx="107397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Le</a:t>
            </a:r>
            <a:r>
              <a:rPr sz="1500" b="1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risorse</a:t>
            </a:r>
            <a:r>
              <a:rPr sz="1500" b="1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ordinarie</a:t>
            </a:r>
            <a:r>
              <a:rPr sz="15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non</a:t>
            </a:r>
            <a:r>
              <a:rPr sz="1500" b="1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bastano:</a:t>
            </a:r>
            <a:r>
              <a:rPr sz="15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serve</a:t>
            </a:r>
            <a:r>
              <a:rPr sz="1500" b="1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un</a:t>
            </a:r>
            <a:r>
              <a:rPr sz="1500" b="1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piano</a:t>
            </a:r>
            <a:r>
              <a:rPr sz="1500" b="1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straordinario</a:t>
            </a:r>
            <a:r>
              <a:rPr sz="15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e</a:t>
            </a:r>
            <a:r>
              <a:rPr sz="1500" b="1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pluriennale,</a:t>
            </a:r>
            <a:r>
              <a:rPr sz="1500" b="1" spc="-7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in</a:t>
            </a:r>
            <a:r>
              <a:rPr sz="1500" b="1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aggiunta</a:t>
            </a:r>
            <a:r>
              <a:rPr sz="1500" b="1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agli</a:t>
            </a:r>
            <a:r>
              <a:rPr sz="1500" b="1" spc="-5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71F2D"/>
                </a:solidFill>
                <a:latin typeface="Arial"/>
                <a:cs typeface="Arial"/>
              </a:rPr>
              <a:t>stanziamenti</a:t>
            </a:r>
            <a:r>
              <a:rPr sz="1500" b="1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171F2D"/>
                </a:solidFill>
                <a:latin typeface="Arial"/>
                <a:cs typeface="Arial"/>
              </a:rPr>
              <a:t>contrattuali.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0201" y="6236004"/>
            <a:ext cx="6631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Riallineamento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6,8</a:t>
            </a:r>
            <a:r>
              <a:rPr sz="1200" spc="-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mld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·</a:t>
            </a:r>
            <a:r>
              <a:rPr sz="1200" spc="-6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Annualità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2013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500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mln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· Scatto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0-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3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250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mln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· Raddoppio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FMOF</a:t>
            </a:r>
            <a:r>
              <a:rPr sz="1200" spc="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847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mln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786130"/>
            <a:ext cx="10740390" cy="13576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AM</a:t>
            </a:r>
            <a:r>
              <a:rPr sz="1200" b="1" spc="3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27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D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’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B3251E"/>
                </a:solidFill>
                <a:latin typeface="Arial"/>
                <a:cs typeface="Arial"/>
              </a:rPr>
              <a:t>AC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Q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U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2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2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0</a:t>
            </a:r>
            <a:r>
              <a:rPr sz="1200" b="1" spc="-17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70" dirty="0">
                <a:solidFill>
                  <a:srgbClr val="B3251E"/>
                </a:solidFill>
                <a:latin typeface="Arial"/>
                <a:cs typeface="Arial"/>
              </a:rPr>
              <a:t>22</a:t>
            </a:r>
            <a:r>
              <a:rPr sz="1200" b="1" spc="-15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-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105" dirty="0">
                <a:solidFill>
                  <a:srgbClr val="B3251E"/>
                </a:solidFill>
                <a:latin typeface="Arial"/>
                <a:cs typeface="Arial"/>
              </a:rPr>
              <a:t>2027</a:t>
            </a:r>
            <a:r>
              <a:rPr sz="1200" b="1" spc="-19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*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4000"/>
              </a:lnSpc>
              <a:spcBef>
                <a:spcPts val="950"/>
              </a:spcBef>
            </a:pP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Anche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nell’Afam</a:t>
            </a:r>
            <a:r>
              <a:rPr sz="36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gli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aumenti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non</a:t>
            </a:r>
            <a:r>
              <a:rPr sz="36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tengono</a:t>
            </a:r>
            <a:r>
              <a:rPr sz="36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il</a:t>
            </a:r>
            <a:r>
              <a:rPr sz="36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71F2D"/>
                </a:solidFill>
                <a:latin typeface="Arial"/>
                <a:cs typeface="Arial"/>
              </a:rPr>
              <a:t>passo</a:t>
            </a:r>
            <a:r>
              <a:rPr sz="36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171F2D"/>
                </a:solidFill>
                <a:latin typeface="Arial"/>
                <a:cs typeface="Arial"/>
              </a:rPr>
              <a:t>dei </a:t>
            </a:r>
            <a:r>
              <a:rPr sz="3600" spc="-10" dirty="0">
                <a:solidFill>
                  <a:srgbClr val="171F2D"/>
                </a:solidFill>
                <a:latin typeface="Arial"/>
                <a:cs typeface="Arial"/>
              </a:rPr>
              <a:t>prezzi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12800" y="2438145"/>
            <a:ext cx="3390900" cy="2357120"/>
            <a:chOff x="812800" y="2438145"/>
            <a:chExt cx="3390900" cy="2357120"/>
          </a:xfrm>
        </p:grpSpPr>
        <p:sp>
          <p:nvSpPr>
            <p:cNvPr id="4" name="object 4"/>
            <p:cNvSpPr/>
            <p:nvPr/>
          </p:nvSpPr>
          <p:spPr>
            <a:xfrm>
              <a:off x="815975" y="2441320"/>
              <a:ext cx="3384550" cy="2350770"/>
            </a:xfrm>
            <a:custGeom>
              <a:avLst/>
              <a:gdLst/>
              <a:ahLst/>
              <a:cxnLst/>
              <a:rect l="l" t="t" r="r" b="b"/>
              <a:pathLst>
                <a:path w="3384550" h="2350770">
                  <a:moveTo>
                    <a:pt x="3311525" y="0"/>
                  </a:moveTo>
                  <a:lnTo>
                    <a:pt x="73037" y="0"/>
                  </a:lnTo>
                  <a:lnTo>
                    <a:pt x="44609" y="5748"/>
                  </a:lnTo>
                  <a:lnTo>
                    <a:pt x="21393" y="21415"/>
                  </a:lnTo>
                  <a:lnTo>
                    <a:pt x="5740" y="44630"/>
                  </a:lnTo>
                  <a:lnTo>
                    <a:pt x="0" y="73025"/>
                  </a:lnTo>
                  <a:lnTo>
                    <a:pt x="0" y="2277617"/>
                  </a:lnTo>
                  <a:lnTo>
                    <a:pt x="5740" y="2306066"/>
                  </a:lnTo>
                  <a:lnTo>
                    <a:pt x="21393" y="2329275"/>
                  </a:lnTo>
                  <a:lnTo>
                    <a:pt x="44609" y="2344912"/>
                  </a:lnTo>
                  <a:lnTo>
                    <a:pt x="73037" y="2350642"/>
                  </a:lnTo>
                  <a:lnTo>
                    <a:pt x="3311525" y="2350642"/>
                  </a:lnTo>
                  <a:lnTo>
                    <a:pt x="3339973" y="2344912"/>
                  </a:lnTo>
                  <a:lnTo>
                    <a:pt x="3363182" y="2329275"/>
                  </a:lnTo>
                  <a:lnTo>
                    <a:pt x="3378819" y="2306066"/>
                  </a:lnTo>
                  <a:lnTo>
                    <a:pt x="3384550" y="2277617"/>
                  </a:lnTo>
                  <a:lnTo>
                    <a:pt x="3384550" y="73025"/>
                  </a:lnTo>
                  <a:lnTo>
                    <a:pt x="3378819" y="44630"/>
                  </a:lnTo>
                  <a:lnTo>
                    <a:pt x="3363182" y="21415"/>
                  </a:lnTo>
                  <a:lnTo>
                    <a:pt x="3339973" y="5748"/>
                  </a:lnTo>
                  <a:lnTo>
                    <a:pt x="33115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15975" y="2441320"/>
              <a:ext cx="3384550" cy="2350770"/>
            </a:xfrm>
            <a:custGeom>
              <a:avLst/>
              <a:gdLst/>
              <a:ahLst/>
              <a:cxnLst/>
              <a:rect l="l" t="t" r="r" b="b"/>
              <a:pathLst>
                <a:path w="3384550" h="2350770">
                  <a:moveTo>
                    <a:pt x="0" y="73025"/>
                  </a:moveTo>
                  <a:lnTo>
                    <a:pt x="5740" y="44630"/>
                  </a:lnTo>
                  <a:lnTo>
                    <a:pt x="21393" y="21415"/>
                  </a:lnTo>
                  <a:lnTo>
                    <a:pt x="44609" y="5748"/>
                  </a:lnTo>
                  <a:lnTo>
                    <a:pt x="73037" y="0"/>
                  </a:lnTo>
                  <a:lnTo>
                    <a:pt x="3311525" y="0"/>
                  </a:lnTo>
                  <a:lnTo>
                    <a:pt x="3339973" y="5748"/>
                  </a:lnTo>
                  <a:lnTo>
                    <a:pt x="3363182" y="21415"/>
                  </a:lnTo>
                  <a:lnTo>
                    <a:pt x="3378819" y="44630"/>
                  </a:lnTo>
                  <a:lnTo>
                    <a:pt x="3384550" y="73025"/>
                  </a:lnTo>
                  <a:lnTo>
                    <a:pt x="3384550" y="2277617"/>
                  </a:lnTo>
                  <a:lnTo>
                    <a:pt x="3378819" y="2306066"/>
                  </a:lnTo>
                  <a:lnTo>
                    <a:pt x="3363182" y="2329275"/>
                  </a:lnTo>
                  <a:lnTo>
                    <a:pt x="3339973" y="2344912"/>
                  </a:lnTo>
                  <a:lnTo>
                    <a:pt x="3311525" y="2350642"/>
                  </a:lnTo>
                  <a:lnTo>
                    <a:pt x="73037" y="2350642"/>
                  </a:lnTo>
                  <a:lnTo>
                    <a:pt x="44609" y="2344912"/>
                  </a:lnTo>
                  <a:lnTo>
                    <a:pt x="21393" y="2329275"/>
                  </a:lnTo>
                  <a:lnTo>
                    <a:pt x="5740" y="2306066"/>
                  </a:lnTo>
                  <a:lnTo>
                    <a:pt x="0" y="2277617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60500" y="2679903"/>
            <a:ext cx="2808605" cy="1420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Inflazione</a:t>
            </a:r>
            <a:r>
              <a:rPr sz="1400" b="1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71F2D"/>
                </a:solidFill>
                <a:latin typeface="Arial"/>
                <a:cs typeface="Arial"/>
              </a:rPr>
              <a:t>cumulata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10" dirty="0">
                <a:solidFill>
                  <a:srgbClr val="B3251E"/>
                </a:solidFill>
                <a:latin typeface="Arial"/>
                <a:cs typeface="Arial"/>
              </a:rPr>
              <a:t>25,67%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Calcolo</a:t>
            </a:r>
            <a:r>
              <a:rPr sz="12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composto,</a:t>
            </a:r>
            <a:r>
              <a:rPr sz="1200" spc="-5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serie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Istat</a:t>
            </a:r>
            <a:r>
              <a:rPr sz="12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2022-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2027*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06900" y="2438145"/>
            <a:ext cx="3390900" cy="2357120"/>
            <a:chOff x="4406900" y="2438145"/>
            <a:chExt cx="3390900" cy="2357120"/>
          </a:xfrm>
        </p:grpSpPr>
        <p:sp>
          <p:nvSpPr>
            <p:cNvPr id="8" name="object 8"/>
            <p:cNvSpPr/>
            <p:nvPr/>
          </p:nvSpPr>
          <p:spPr>
            <a:xfrm>
              <a:off x="4410075" y="2441320"/>
              <a:ext cx="3384550" cy="2350770"/>
            </a:xfrm>
            <a:custGeom>
              <a:avLst/>
              <a:gdLst/>
              <a:ahLst/>
              <a:cxnLst/>
              <a:rect l="l" t="t" r="r" b="b"/>
              <a:pathLst>
                <a:path w="3384550" h="2350770">
                  <a:moveTo>
                    <a:pt x="3311525" y="0"/>
                  </a:moveTo>
                  <a:lnTo>
                    <a:pt x="73025" y="0"/>
                  </a:lnTo>
                  <a:lnTo>
                    <a:pt x="44576" y="5748"/>
                  </a:lnTo>
                  <a:lnTo>
                    <a:pt x="21367" y="21415"/>
                  </a:lnTo>
                  <a:lnTo>
                    <a:pt x="5730" y="44630"/>
                  </a:lnTo>
                  <a:lnTo>
                    <a:pt x="0" y="73025"/>
                  </a:lnTo>
                  <a:lnTo>
                    <a:pt x="0" y="2277617"/>
                  </a:lnTo>
                  <a:lnTo>
                    <a:pt x="5730" y="2306066"/>
                  </a:lnTo>
                  <a:lnTo>
                    <a:pt x="21367" y="2329275"/>
                  </a:lnTo>
                  <a:lnTo>
                    <a:pt x="44576" y="2344912"/>
                  </a:lnTo>
                  <a:lnTo>
                    <a:pt x="73025" y="2350642"/>
                  </a:lnTo>
                  <a:lnTo>
                    <a:pt x="3311525" y="2350642"/>
                  </a:lnTo>
                  <a:lnTo>
                    <a:pt x="3339973" y="2344912"/>
                  </a:lnTo>
                  <a:lnTo>
                    <a:pt x="3363182" y="2329275"/>
                  </a:lnTo>
                  <a:lnTo>
                    <a:pt x="3378819" y="2306066"/>
                  </a:lnTo>
                  <a:lnTo>
                    <a:pt x="3384550" y="2277617"/>
                  </a:lnTo>
                  <a:lnTo>
                    <a:pt x="3384550" y="73025"/>
                  </a:lnTo>
                  <a:lnTo>
                    <a:pt x="3378819" y="44630"/>
                  </a:lnTo>
                  <a:lnTo>
                    <a:pt x="3363182" y="21415"/>
                  </a:lnTo>
                  <a:lnTo>
                    <a:pt x="3339973" y="5748"/>
                  </a:lnTo>
                  <a:lnTo>
                    <a:pt x="3311525" y="0"/>
                  </a:lnTo>
                  <a:close/>
                </a:path>
              </a:pathLst>
            </a:custGeom>
            <a:solidFill>
              <a:srgbClr val="FA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0075" y="2441320"/>
              <a:ext cx="3384550" cy="2350770"/>
            </a:xfrm>
            <a:custGeom>
              <a:avLst/>
              <a:gdLst/>
              <a:ahLst/>
              <a:cxnLst/>
              <a:rect l="l" t="t" r="r" b="b"/>
              <a:pathLst>
                <a:path w="3384550" h="2350770">
                  <a:moveTo>
                    <a:pt x="0" y="73025"/>
                  </a:moveTo>
                  <a:lnTo>
                    <a:pt x="5730" y="44630"/>
                  </a:lnTo>
                  <a:lnTo>
                    <a:pt x="21367" y="21415"/>
                  </a:lnTo>
                  <a:lnTo>
                    <a:pt x="44576" y="5748"/>
                  </a:lnTo>
                  <a:lnTo>
                    <a:pt x="73025" y="0"/>
                  </a:lnTo>
                  <a:lnTo>
                    <a:pt x="3311525" y="0"/>
                  </a:lnTo>
                  <a:lnTo>
                    <a:pt x="3339973" y="5748"/>
                  </a:lnTo>
                  <a:lnTo>
                    <a:pt x="3363182" y="21415"/>
                  </a:lnTo>
                  <a:lnTo>
                    <a:pt x="3378819" y="44630"/>
                  </a:lnTo>
                  <a:lnTo>
                    <a:pt x="3384550" y="73025"/>
                  </a:lnTo>
                  <a:lnTo>
                    <a:pt x="3384550" y="2277617"/>
                  </a:lnTo>
                  <a:lnTo>
                    <a:pt x="3378819" y="2306066"/>
                  </a:lnTo>
                  <a:lnTo>
                    <a:pt x="3363182" y="2329275"/>
                  </a:lnTo>
                  <a:lnTo>
                    <a:pt x="3339973" y="2344912"/>
                  </a:lnTo>
                  <a:lnTo>
                    <a:pt x="3311525" y="2350642"/>
                  </a:lnTo>
                  <a:lnTo>
                    <a:pt x="73025" y="2350642"/>
                  </a:lnTo>
                  <a:lnTo>
                    <a:pt x="44576" y="2344912"/>
                  </a:lnTo>
                  <a:lnTo>
                    <a:pt x="21367" y="2329275"/>
                  </a:lnTo>
                  <a:lnTo>
                    <a:pt x="5730" y="2306066"/>
                  </a:lnTo>
                  <a:lnTo>
                    <a:pt x="0" y="2277617"/>
                  </a:lnTo>
                  <a:lnTo>
                    <a:pt x="0" y="73025"/>
                  </a:lnTo>
                  <a:close/>
                </a:path>
              </a:pathLst>
            </a:custGeom>
            <a:ln w="6350">
              <a:solidFill>
                <a:srgbClr val="DDD5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55311" y="2679903"/>
            <a:ext cx="2796540" cy="18535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Aumenti</a:t>
            </a:r>
            <a:r>
              <a:rPr sz="1400" b="1" spc="-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171F2D"/>
                </a:solidFill>
                <a:latin typeface="Arial"/>
                <a:cs typeface="Arial"/>
              </a:rPr>
              <a:t>contrattuali</a:t>
            </a:r>
            <a:r>
              <a:rPr sz="1400" b="1" spc="-6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171F2D"/>
                </a:solidFill>
                <a:latin typeface="Arial"/>
                <a:cs typeface="Arial"/>
              </a:rPr>
              <a:t>cumulati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10" dirty="0">
                <a:solidFill>
                  <a:srgbClr val="171F2D"/>
                </a:solidFill>
                <a:latin typeface="Arial"/>
                <a:cs typeface="Arial"/>
              </a:rPr>
              <a:t>12,5%</a:t>
            </a:r>
            <a:endParaRPr sz="6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CCNL</a:t>
            </a:r>
            <a:r>
              <a:rPr sz="12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2022-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24</a:t>
            </a:r>
            <a:r>
              <a:rPr sz="12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+6,0%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·</a:t>
            </a:r>
            <a:r>
              <a:rPr sz="1200" spc="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CCNL</a:t>
            </a:r>
            <a:r>
              <a:rPr sz="1200" spc="-6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2025-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27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</a:pP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tabellari</a:t>
            </a:r>
            <a:r>
              <a:rPr sz="12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+6,1%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a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regime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nel</a:t>
            </a:r>
            <a:r>
              <a:rPr sz="12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2027*,</a:t>
            </a:r>
            <a:r>
              <a:rPr sz="12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4E5462"/>
                </a:solidFill>
                <a:latin typeface="Arial"/>
                <a:cs typeface="Arial"/>
              </a:rPr>
              <a:t>più</a:t>
            </a:r>
            <a:r>
              <a:rPr sz="12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4E5462"/>
                </a:solidFill>
                <a:latin typeface="Arial"/>
                <a:cs typeface="Arial"/>
              </a:rPr>
              <a:t>le </a:t>
            </a:r>
            <a:r>
              <a:rPr sz="1200" spc="-10" dirty="0">
                <a:solidFill>
                  <a:srgbClr val="4E5462"/>
                </a:solidFill>
                <a:latin typeface="Arial"/>
                <a:cs typeface="Arial"/>
              </a:rPr>
              <a:t>indennità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01000" y="2438145"/>
            <a:ext cx="3378200" cy="2357120"/>
          </a:xfrm>
          <a:custGeom>
            <a:avLst/>
            <a:gdLst/>
            <a:ahLst/>
            <a:cxnLst/>
            <a:rect l="l" t="t" r="r" b="b"/>
            <a:pathLst>
              <a:path w="3378200" h="2357120">
                <a:moveTo>
                  <a:pt x="330200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2280792"/>
                </a:lnTo>
                <a:lnTo>
                  <a:pt x="5994" y="2310433"/>
                </a:lnTo>
                <a:lnTo>
                  <a:pt x="22336" y="2334656"/>
                </a:lnTo>
                <a:lnTo>
                  <a:pt x="46559" y="2350998"/>
                </a:lnTo>
                <a:lnTo>
                  <a:pt x="76200" y="2356992"/>
                </a:lnTo>
                <a:lnTo>
                  <a:pt x="3302000" y="2356992"/>
                </a:lnTo>
                <a:lnTo>
                  <a:pt x="3331640" y="2350998"/>
                </a:lnTo>
                <a:lnTo>
                  <a:pt x="3355863" y="2334656"/>
                </a:lnTo>
                <a:lnTo>
                  <a:pt x="3372205" y="2310433"/>
                </a:lnTo>
                <a:lnTo>
                  <a:pt x="3378200" y="2280792"/>
                </a:lnTo>
                <a:lnTo>
                  <a:pt x="3378200" y="76200"/>
                </a:lnTo>
                <a:lnTo>
                  <a:pt x="3372205" y="46559"/>
                </a:lnTo>
                <a:lnTo>
                  <a:pt x="3355863" y="22336"/>
                </a:lnTo>
                <a:lnTo>
                  <a:pt x="3331640" y="5994"/>
                </a:lnTo>
                <a:lnTo>
                  <a:pt x="3302000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43443" y="2674112"/>
            <a:ext cx="2524125" cy="1636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sz="1400" b="1" dirty="0">
                <a:solidFill>
                  <a:srgbClr val="F5F1EB"/>
                </a:solidFill>
                <a:latin typeface="Arial"/>
                <a:cs typeface="Arial"/>
              </a:rPr>
              <a:t>Divario</a:t>
            </a:r>
            <a:r>
              <a:rPr sz="1400" b="1" spc="-4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5F1EB"/>
                </a:solidFill>
                <a:latin typeface="Arial"/>
                <a:cs typeface="Arial"/>
              </a:rPr>
              <a:t>da</a:t>
            </a:r>
            <a:r>
              <a:rPr sz="1400" b="1" spc="-3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5F1EB"/>
                </a:solidFill>
                <a:latin typeface="Arial"/>
                <a:cs typeface="Arial"/>
              </a:rPr>
              <a:t>recuperare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7009"/>
              </a:lnSpc>
            </a:pPr>
            <a:r>
              <a:rPr sz="6000" b="1" spc="-20" dirty="0">
                <a:solidFill>
                  <a:srgbClr val="E8605A"/>
                </a:solidFill>
                <a:latin typeface="Arial"/>
                <a:cs typeface="Arial"/>
              </a:rPr>
              <a:t>13,2</a:t>
            </a:r>
            <a:endParaRPr sz="6000">
              <a:latin typeface="Arial"/>
              <a:cs typeface="Arial"/>
            </a:endParaRPr>
          </a:p>
          <a:p>
            <a:pPr marL="12700" marR="5080">
              <a:lnSpc>
                <a:spcPct val="118300"/>
              </a:lnSpc>
              <a:spcBef>
                <a:spcPts val="775"/>
              </a:spcBef>
            </a:pP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punti</a:t>
            </a:r>
            <a:r>
              <a:rPr sz="1200" spc="-4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percentuali</a:t>
            </a:r>
            <a:r>
              <a:rPr sz="1200" spc="-5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di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perdita</a:t>
            </a:r>
            <a:r>
              <a:rPr sz="1200" spc="-4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C8CED5"/>
                </a:solidFill>
                <a:latin typeface="Arial"/>
                <a:cs typeface="Arial"/>
              </a:rPr>
              <a:t>del</a:t>
            </a:r>
            <a:r>
              <a:rPr sz="12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C8CED5"/>
                </a:solidFill>
                <a:latin typeface="Arial"/>
                <a:cs typeface="Arial"/>
              </a:rPr>
              <a:t>potere d’acquisto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0201" y="5060035"/>
            <a:ext cx="10236200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personale</a:t>
            </a:r>
            <a:r>
              <a:rPr sz="1400" spc="-114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Afam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è</a:t>
            </a:r>
            <a:r>
              <a:rPr sz="14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contrattualizzato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nello</a:t>
            </a:r>
            <a:r>
              <a:rPr sz="14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stesso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CCNL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Istruzione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e</a:t>
            </a:r>
            <a:r>
              <a:rPr sz="14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Ricerca,</a:t>
            </a:r>
            <a:r>
              <a:rPr sz="14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sezione</a:t>
            </a:r>
            <a:r>
              <a:rPr sz="1400" spc="-1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Afam,</a:t>
            </a:r>
            <a:r>
              <a:rPr sz="14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come</a:t>
            </a:r>
            <a:r>
              <a:rPr sz="14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parte</a:t>
            </a:r>
            <a:r>
              <a:rPr sz="14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del</a:t>
            </a:r>
            <a:r>
              <a:rPr sz="14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E5462"/>
                </a:solidFill>
                <a:latin typeface="Arial"/>
                <a:cs typeface="Arial"/>
              </a:rPr>
              <a:t>sistema</a:t>
            </a:r>
            <a:r>
              <a:rPr sz="1400" spc="-5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E5462"/>
                </a:solidFill>
                <a:latin typeface="Arial"/>
                <a:cs typeface="Arial"/>
              </a:rPr>
              <a:t>dell’istruzione terziaria.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0201" y="6236004"/>
            <a:ext cx="5749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Fonte: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Istat;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CCNL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Istruzione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Ricerca.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*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2027: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aumenti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già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decisi;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inflazione</a:t>
            </a:r>
            <a:r>
              <a:rPr sz="1200" spc="-6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stimata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3173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AM</a:t>
            </a:r>
            <a:r>
              <a:rPr sz="1200" b="1" spc="3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1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D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60" dirty="0">
                <a:solidFill>
                  <a:srgbClr val="B3251E"/>
                </a:solidFill>
                <a:latin typeface="Arial"/>
                <a:cs typeface="Arial"/>
              </a:rPr>
              <a:t>TI</a:t>
            </a:r>
            <a:r>
              <a:rPr sz="1200" b="1" spc="2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D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29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M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r>
              <a:rPr sz="1200" b="1" spc="2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F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5" dirty="0">
                <a:solidFill>
                  <a:srgbClr val="B3251E"/>
                </a:solidFill>
                <a:latin typeface="Arial"/>
                <a:cs typeface="Arial"/>
              </a:rPr>
              <a:t>AS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Fino</a:t>
            </a:r>
            <a:r>
              <a:rPr spc="-30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spc="-20" dirty="0"/>
              <a:t>5.711</a:t>
            </a:r>
            <a:r>
              <a:rPr spc="-45" dirty="0"/>
              <a:t> </a:t>
            </a:r>
            <a:r>
              <a:rPr dirty="0"/>
              <a:t>€</a:t>
            </a:r>
            <a:r>
              <a:rPr spc="-30" dirty="0"/>
              <a:t> </a:t>
            </a:r>
            <a:r>
              <a:rPr dirty="0"/>
              <a:t>l’anno</a:t>
            </a:r>
            <a:r>
              <a:rPr spc="-60" dirty="0"/>
              <a:t> </a:t>
            </a:r>
            <a:r>
              <a:rPr dirty="0"/>
              <a:t>persi</a:t>
            </a:r>
            <a:r>
              <a:rPr spc="-45" dirty="0"/>
              <a:t> </a:t>
            </a:r>
            <a:r>
              <a:rPr dirty="0"/>
              <a:t>a</a:t>
            </a:r>
            <a:r>
              <a:rPr spc="-30" dirty="0"/>
              <a:t> </a:t>
            </a:r>
            <a:r>
              <a:rPr dirty="0"/>
              <a:t>regime</a:t>
            </a:r>
            <a:r>
              <a:rPr spc="-45" dirty="0"/>
              <a:t> </a:t>
            </a:r>
            <a:r>
              <a:rPr dirty="0"/>
              <a:t>nel</a:t>
            </a:r>
            <a:r>
              <a:rPr spc="-25" dirty="0"/>
              <a:t> </a:t>
            </a:r>
            <a:r>
              <a:rPr spc="-20" dirty="0"/>
              <a:t>2027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9150" y="1941702"/>
          <a:ext cx="10552429" cy="1927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6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3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179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Anzianità</a:t>
                      </a:r>
                      <a:r>
                        <a:rPr sz="1400" b="1" spc="-5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400" b="1" spc="-5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servizio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Retribuzione</a:t>
                      </a:r>
                      <a:r>
                        <a:rPr sz="1400" b="1" spc="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Necessaria</a:t>
                      </a:r>
                      <a:r>
                        <a:rPr sz="1400" b="1" spc="-5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2027*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Effettiva</a:t>
                      </a:r>
                      <a:r>
                        <a:rPr sz="1400" b="1" spc="-4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2027*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Perdita</a:t>
                      </a:r>
                      <a:r>
                        <a:rPr sz="1400" b="1" spc="-5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annua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0-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anni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29.613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37.216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33.403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3.813</a:t>
                      </a:r>
                      <a:r>
                        <a:rPr sz="1400" spc="-6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9-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anni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33.888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42.588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38.225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4.362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21-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27</a:t>
                      </a:r>
                      <a:r>
                        <a:rPr sz="14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anni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39.389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49.501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44.430</a:t>
                      </a:r>
                      <a:r>
                        <a:rPr sz="1400" spc="-7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5.071</a:t>
                      </a:r>
                      <a:r>
                        <a:rPr sz="1400" spc="-6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Oltre</a:t>
                      </a:r>
                      <a:r>
                        <a:rPr sz="1400" spc="-4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35</a:t>
                      </a:r>
                      <a:r>
                        <a:rPr sz="1400" spc="-1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anni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44.367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55.757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50.045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2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5.711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12800" y="4182617"/>
            <a:ext cx="10566400" cy="914400"/>
          </a:xfrm>
          <a:custGeom>
            <a:avLst/>
            <a:gdLst/>
            <a:ahLst/>
            <a:cxnLst/>
            <a:rect l="l" t="t" r="r" b="b"/>
            <a:pathLst>
              <a:path w="10566400" h="914400">
                <a:moveTo>
                  <a:pt x="10490200" y="0"/>
                </a:moveTo>
                <a:lnTo>
                  <a:pt x="76200" y="0"/>
                </a:lnTo>
                <a:lnTo>
                  <a:pt x="46537" y="5994"/>
                </a:lnTo>
                <a:lnTo>
                  <a:pt x="22317" y="22336"/>
                </a:lnTo>
                <a:lnTo>
                  <a:pt x="5987" y="46559"/>
                </a:lnTo>
                <a:lnTo>
                  <a:pt x="0" y="76199"/>
                </a:lnTo>
                <a:lnTo>
                  <a:pt x="0" y="838199"/>
                </a:lnTo>
                <a:lnTo>
                  <a:pt x="5987" y="867894"/>
                </a:lnTo>
                <a:lnTo>
                  <a:pt x="22317" y="892111"/>
                </a:lnTo>
                <a:lnTo>
                  <a:pt x="46537" y="908423"/>
                </a:lnTo>
                <a:lnTo>
                  <a:pt x="76200" y="914399"/>
                </a:lnTo>
                <a:lnTo>
                  <a:pt x="10490200" y="914399"/>
                </a:lnTo>
                <a:lnTo>
                  <a:pt x="10519840" y="908423"/>
                </a:lnTo>
                <a:lnTo>
                  <a:pt x="10544063" y="892111"/>
                </a:lnTo>
                <a:lnTo>
                  <a:pt x="10560405" y="867894"/>
                </a:lnTo>
                <a:lnTo>
                  <a:pt x="10566400" y="838199"/>
                </a:lnTo>
                <a:lnTo>
                  <a:pt x="10566400" y="76199"/>
                </a:lnTo>
                <a:lnTo>
                  <a:pt x="10560405" y="46559"/>
                </a:lnTo>
                <a:lnTo>
                  <a:pt x="10544063" y="22336"/>
                </a:lnTo>
                <a:lnTo>
                  <a:pt x="10519840" y="5994"/>
                </a:lnTo>
                <a:lnTo>
                  <a:pt x="10490200" y="0"/>
                </a:lnTo>
                <a:close/>
              </a:path>
            </a:pathLst>
          </a:custGeom>
          <a:solidFill>
            <a:srgbClr val="EBE7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054100" y="4257878"/>
            <a:ext cx="17221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B3251E"/>
                </a:solidFill>
                <a:latin typeface="Arial"/>
                <a:cs typeface="Arial"/>
              </a:rPr>
              <a:t>1.034</a:t>
            </a:r>
            <a:r>
              <a:rPr sz="4000" b="1" spc="-11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4000" b="1" spc="-50" dirty="0">
                <a:solidFill>
                  <a:srgbClr val="B3251E"/>
                </a:solidFill>
                <a:latin typeface="Arial"/>
                <a:cs typeface="Arial"/>
              </a:rPr>
              <a:t>€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03550" y="4351241"/>
            <a:ext cx="7042784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gli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arretrati</a:t>
            </a:r>
            <a:r>
              <a:rPr sz="14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medi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stimati</a:t>
            </a:r>
            <a:r>
              <a:rPr sz="1400" spc="-5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per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tutto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il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periodo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gennaio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2025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-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giugno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2026:</a:t>
            </a:r>
            <a:r>
              <a:rPr sz="1400" spc="-3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molto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meno</a:t>
            </a:r>
            <a:r>
              <a:rPr sz="1400" spc="-3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400" spc="-1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171F2D"/>
                </a:solidFill>
                <a:latin typeface="Arial"/>
                <a:cs typeface="Arial"/>
              </a:rPr>
              <a:t>un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solo</a:t>
            </a:r>
            <a:r>
              <a:rPr sz="1400" spc="-4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anno</a:t>
            </a:r>
            <a:r>
              <a:rPr sz="1400" spc="-45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71F2D"/>
                </a:solidFill>
                <a:latin typeface="Arial"/>
                <a:cs typeface="Arial"/>
              </a:rPr>
              <a:t>di</a:t>
            </a:r>
            <a:r>
              <a:rPr sz="1400" spc="-20" dirty="0">
                <a:solidFill>
                  <a:srgbClr val="171F2D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171F2D"/>
                </a:solidFill>
                <a:latin typeface="Arial"/>
                <a:cs typeface="Arial"/>
              </a:rPr>
              <a:t>perdita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201" y="6236004"/>
            <a:ext cx="9653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Stipendio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tabellare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2021,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13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mensilità,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da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tabelle</a:t>
            </a:r>
            <a:r>
              <a:rPr sz="1200" spc="-4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CCNL</a:t>
            </a:r>
            <a:r>
              <a:rPr sz="1200" spc="-7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6/12/2022;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esclusi</a:t>
            </a:r>
            <a:r>
              <a:rPr sz="1200" spc="-2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accessorio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indennità.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*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2027: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aumenti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già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decisi;</a:t>
            </a:r>
            <a:r>
              <a:rPr sz="1200" spc="-3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inflazione</a:t>
            </a:r>
            <a:r>
              <a:rPr sz="1200" spc="-5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stimata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201" y="809371"/>
            <a:ext cx="4384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AF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AM</a:t>
            </a:r>
            <a:r>
              <a:rPr sz="1200" b="1" spc="36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·</a:t>
            </a:r>
            <a:r>
              <a:rPr sz="1200" b="1" spc="32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P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R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65" dirty="0">
                <a:solidFill>
                  <a:srgbClr val="B3251E"/>
                </a:solidFill>
                <a:latin typeface="Arial"/>
                <a:cs typeface="Arial"/>
              </a:rPr>
              <a:t>SO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80" dirty="0">
                <a:solidFill>
                  <a:srgbClr val="B3251E"/>
                </a:solidFill>
                <a:latin typeface="Arial"/>
                <a:cs typeface="Arial"/>
              </a:rPr>
              <a:t>NAL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31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E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C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r>
              <a:rPr sz="1200" b="1" spc="-15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-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50" dirty="0">
                <a:solidFill>
                  <a:srgbClr val="B3251E"/>
                </a:solidFill>
                <a:latin typeface="Arial"/>
                <a:cs typeface="Arial"/>
              </a:rPr>
              <a:t>AM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M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N</a:t>
            </a:r>
            <a:r>
              <a:rPr sz="1200" b="1" spc="-18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S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T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80" dirty="0">
                <a:solidFill>
                  <a:srgbClr val="B3251E"/>
                </a:solidFill>
                <a:latin typeface="Arial"/>
                <a:cs typeface="Arial"/>
              </a:rPr>
              <a:t>RAT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B3251E"/>
                </a:solidFill>
                <a:latin typeface="Arial"/>
                <a:cs typeface="Arial"/>
              </a:rPr>
              <a:t>I</a:t>
            </a:r>
            <a:r>
              <a:rPr sz="1200" b="1" spc="-180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B3251E"/>
                </a:solidFill>
                <a:latin typeface="Arial"/>
                <a:cs typeface="Arial"/>
              </a:rPr>
              <a:t>V</a:t>
            </a:r>
            <a:r>
              <a:rPr sz="1200" b="1" spc="-175" dirty="0">
                <a:solidFill>
                  <a:srgbClr val="B3251E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B3251E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Per</a:t>
            </a:r>
            <a:r>
              <a:rPr spc="-10" dirty="0"/>
              <a:t> </a:t>
            </a:r>
            <a:r>
              <a:rPr dirty="0"/>
              <a:t>gli</a:t>
            </a:r>
            <a:r>
              <a:rPr spc="-204" dirty="0"/>
              <a:t> </a:t>
            </a:r>
            <a:r>
              <a:rPr spc="-195" dirty="0"/>
              <a:t>ATA</a:t>
            </a:r>
            <a:r>
              <a:rPr spc="-204" dirty="0"/>
              <a:t> </a:t>
            </a:r>
            <a:r>
              <a:rPr dirty="0"/>
              <a:t>tra</a:t>
            </a:r>
            <a:r>
              <a:rPr spc="-5" dirty="0"/>
              <a:t> </a:t>
            </a:r>
            <a:r>
              <a:rPr dirty="0"/>
              <a:t>2.138</a:t>
            </a:r>
            <a:r>
              <a:rPr spc="-5" dirty="0"/>
              <a:t> </a:t>
            </a:r>
            <a:r>
              <a:rPr dirty="0"/>
              <a:t>e</a:t>
            </a:r>
            <a:r>
              <a:rPr spc="-20" dirty="0"/>
              <a:t> </a:t>
            </a:r>
            <a:r>
              <a:rPr dirty="0"/>
              <a:t>4.476</a:t>
            </a:r>
            <a:r>
              <a:rPr spc="-20" dirty="0"/>
              <a:t> </a:t>
            </a:r>
            <a:r>
              <a:rPr dirty="0"/>
              <a:t>€</a:t>
            </a:r>
            <a:r>
              <a:rPr spc="-5" dirty="0"/>
              <a:t> </a:t>
            </a:r>
            <a:r>
              <a:rPr spc="-10" dirty="0"/>
              <a:t>l’anno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19150" y="1941702"/>
          <a:ext cx="10553062" cy="2561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84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71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Profilo</a:t>
                      </a:r>
                      <a:r>
                        <a:rPr sz="1400" b="1" spc="-4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(9-</a:t>
                      </a: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14</a:t>
                      </a:r>
                      <a:r>
                        <a:rPr sz="1400" b="1" spc="-4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anni</a:t>
                      </a:r>
                      <a:r>
                        <a:rPr sz="1400" b="1" spc="-2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di</a:t>
                      </a:r>
                      <a:r>
                        <a:rPr sz="1400" b="1" spc="-2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servizio)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C4C1BB"/>
                      </a:solidFill>
                      <a:prstDash val="solid"/>
                    </a:lnL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Retribuzione</a:t>
                      </a:r>
                      <a:r>
                        <a:rPr sz="1400" b="1" spc="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Necessaria</a:t>
                      </a:r>
                      <a:r>
                        <a:rPr sz="1400" b="1" spc="-5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2027*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Effettiva</a:t>
                      </a:r>
                      <a:r>
                        <a:rPr sz="1400" b="1" spc="-4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2027*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Perdita</a:t>
                      </a:r>
                      <a:r>
                        <a:rPr sz="1400" b="1" spc="-55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5F1EB"/>
                          </a:solidFill>
                          <a:latin typeface="Arial"/>
                          <a:cs typeface="Arial"/>
                        </a:rPr>
                        <a:t>annua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161D28"/>
                      </a:solidFill>
                      <a:prstDash val="solid"/>
                    </a:lnL>
                    <a:lnR w="12700">
                      <a:solidFill>
                        <a:srgbClr val="161D28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solidFill>
                      <a:srgbClr val="171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09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Operatore</a:t>
                      </a:r>
                      <a:r>
                        <a:rPr sz="1400" spc="-3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(ex</a:t>
                      </a:r>
                      <a:r>
                        <a:rPr sz="1400" spc="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Coadiutore,</a:t>
                      </a:r>
                      <a:r>
                        <a:rPr sz="1400" spc="-10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Area</a:t>
                      </a:r>
                      <a:r>
                        <a:rPr sz="1400" spc="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19.133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24.045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21.906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2.138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Assistente</a:t>
                      </a:r>
                      <a:r>
                        <a:rPr sz="1400" spc="-6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(Area</a:t>
                      </a:r>
                      <a:r>
                        <a:rPr sz="1400" spc="-4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II)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21.674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27.239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24.694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2.544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Funzionario</a:t>
                      </a:r>
                      <a:r>
                        <a:rPr sz="1400" spc="-4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(ex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Collaboratore,</a:t>
                      </a:r>
                      <a:r>
                        <a:rPr sz="1400" spc="-12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Area</a:t>
                      </a:r>
                      <a:r>
                        <a:rPr sz="1400" spc="-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III)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23.336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29.327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26.463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2.864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Elevata</a:t>
                      </a:r>
                      <a:r>
                        <a:rPr sz="1400" spc="-3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qualificazione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(ex</a:t>
                      </a:r>
                      <a:r>
                        <a:rPr sz="1400" spc="-3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EP1)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29.083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36.550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32.709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3.841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Elevata</a:t>
                      </a:r>
                      <a:r>
                        <a:rPr sz="1400" spc="-3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qualificazione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(ex</a:t>
                      </a:r>
                      <a:r>
                        <a:rPr sz="1400" spc="-3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2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EP2)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33.888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42.588</a:t>
                      </a:r>
                      <a:r>
                        <a:rPr sz="1400" spc="-6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spc="-1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38.112</a:t>
                      </a:r>
                      <a:r>
                        <a:rPr sz="1400" spc="-85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171F2D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4.476</a:t>
                      </a:r>
                      <a:r>
                        <a:rPr sz="1400" spc="-45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0" dirty="0">
                          <a:solidFill>
                            <a:srgbClr val="B3251E"/>
                          </a:solidFill>
                          <a:latin typeface="Arial"/>
                          <a:cs typeface="Arial"/>
                        </a:rPr>
                        <a:t>€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C4C1BB"/>
                      </a:solidFill>
                      <a:prstDash val="solid"/>
                    </a:lnL>
                    <a:lnR w="12700">
                      <a:solidFill>
                        <a:srgbClr val="C4C1BB"/>
                      </a:solidFill>
                      <a:prstDash val="solid"/>
                    </a:lnR>
                    <a:lnT w="12700">
                      <a:solidFill>
                        <a:srgbClr val="C4C1BB"/>
                      </a:solidFill>
                      <a:prstDash val="solid"/>
                    </a:lnT>
                    <a:lnB w="12700">
                      <a:solidFill>
                        <a:srgbClr val="C4C1B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00201" y="4813553"/>
            <a:ext cx="972185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EP1:</a:t>
            </a:r>
            <a:r>
              <a:rPr sz="13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Direttore</a:t>
            </a:r>
            <a:r>
              <a:rPr sz="1300" spc="-2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3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ragioneria</a:t>
            </a:r>
            <a:r>
              <a:rPr sz="1300" spc="-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o</a:t>
            </a:r>
            <a:r>
              <a:rPr sz="13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300" spc="-4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biblioteca.</a:t>
            </a:r>
            <a:r>
              <a:rPr sz="13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EP2:</a:t>
            </a:r>
            <a:r>
              <a:rPr sz="13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Direttore</a:t>
            </a:r>
            <a:r>
              <a:rPr sz="13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amministrativo.</a:t>
            </a:r>
            <a:r>
              <a:rPr sz="1300" spc="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Per</a:t>
            </a:r>
            <a:r>
              <a:rPr sz="13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3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confronto</a:t>
            </a:r>
            <a:r>
              <a:rPr sz="1300" spc="-1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con</a:t>
            </a:r>
            <a:r>
              <a:rPr sz="13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il</a:t>
            </a:r>
            <a:r>
              <a:rPr sz="13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2021</a:t>
            </a:r>
            <a:r>
              <a:rPr sz="1300" spc="-2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si</a:t>
            </a:r>
            <a:r>
              <a:rPr sz="1300" spc="-4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usano</a:t>
            </a:r>
            <a:r>
              <a:rPr sz="13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i</a:t>
            </a:r>
            <a:r>
              <a:rPr sz="1300" spc="-35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profili</a:t>
            </a:r>
            <a:r>
              <a:rPr sz="1300" spc="-1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4E5462"/>
                </a:solidFill>
                <a:latin typeface="Arial"/>
                <a:cs typeface="Arial"/>
              </a:rPr>
              <a:t>di</a:t>
            </a:r>
            <a:r>
              <a:rPr sz="1300" spc="-30" dirty="0">
                <a:solidFill>
                  <a:srgbClr val="4E5462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4E5462"/>
                </a:solidFill>
                <a:latin typeface="Arial"/>
                <a:cs typeface="Arial"/>
              </a:rPr>
              <a:t>provenienza.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201" y="6236004"/>
            <a:ext cx="85985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Tabellare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2021,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13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mensilità;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esclusi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accessorio,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indennità</a:t>
            </a:r>
            <a:r>
              <a:rPr sz="1200" spc="-5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(posizione,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CIA)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ed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elemento</a:t>
            </a:r>
            <a:r>
              <a:rPr sz="1200" spc="-1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perequativo.</a:t>
            </a:r>
            <a:r>
              <a:rPr sz="1200" spc="-3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*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2027: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aumenti</a:t>
            </a:r>
            <a:r>
              <a:rPr sz="1200" spc="-45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5E636F"/>
                </a:solidFill>
                <a:latin typeface="Arial"/>
                <a:cs typeface="Arial"/>
              </a:rPr>
              <a:t>già</a:t>
            </a:r>
            <a:r>
              <a:rPr sz="1200" spc="-20" dirty="0">
                <a:solidFill>
                  <a:srgbClr val="5E636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5E636F"/>
                </a:solidFill>
                <a:latin typeface="Arial"/>
                <a:cs typeface="Arial"/>
              </a:rPr>
              <a:t>decisi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71F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52400" cy="6858000"/>
          </a:xfrm>
          <a:custGeom>
            <a:avLst/>
            <a:gdLst/>
            <a:ahLst/>
            <a:cxnLst/>
            <a:rect l="l" t="t" r="r" b="b"/>
            <a:pathLst>
              <a:path w="152400" h="6858000">
                <a:moveTo>
                  <a:pt x="152400" y="0"/>
                </a:moveTo>
                <a:lnTo>
                  <a:pt x="0" y="0"/>
                </a:lnTo>
                <a:lnTo>
                  <a:pt x="0" y="6858000"/>
                </a:lnTo>
                <a:lnTo>
                  <a:pt x="152400" y="6858000"/>
                </a:lnTo>
                <a:lnTo>
                  <a:pt x="152400" y="0"/>
                </a:lnTo>
                <a:close/>
              </a:path>
            </a:pathLst>
          </a:custGeom>
          <a:solidFill>
            <a:srgbClr val="C42B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00201" y="949832"/>
            <a:ext cx="45123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110" dirty="0">
                <a:solidFill>
                  <a:srgbClr val="E8605A"/>
                </a:solidFill>
                <a:latin typeface="Arial"/>
                <a:cs typeface="Arial"/>
              </a:rPr>
              <a:t>SERVE</a:t>
            </a:r>
            <a:r>
              <a:rPr sz="1400" b="1" spc="27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70" dirty="0">
                <a:solidFill>
                  <a:srgbClr val="E8605A"/>
                </a:solidFill>
                <a:latin typeface="Arial"/>
                <a:cs typeface="Arial"/>
              </a:rPr>
              <a:t>UN</a:t>
            </a:r>
            <a:r>
              <a:rPr sz="1400" b="1" spc="30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130" dirty="0">
                <a:solidFill>
                  <a:srgbClr val="E8605A"/>
                </a:solidFill>
                <a:latin typeface="Arial"/>
                <a:cs typeface="Arial"/>
              </a:rPr>
              <a:t>INVESTIMENTO</a:t>
            </a:r>
            <a:r>
              <a:rPr sz="1400" b="1" spc="260" dirty="0">
                <a:solidFill>
                  <a:srgbClr val="E8605A"/>
                </a:solidFill>
                <a:latin typeface="Arial"/>
                <a:cs typeface="Arial"/>
              </a:rPr>
              <a:t> </a:t>
            </a:r>
            <a:r>
              <a:rPr sz="1400" b="1" spc="120" dirty="0">
                <a:solidFill>
                  <a:srgbClr val="E8605A"/>
                </a:solidFill>
                <a:latin typeface="Arial"/>
                <a:cs typeface="Arial"/>
              </a:rPr>
              <a:t>STRAORDINARIO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201" y="1404315"/>
            <a:ext cx="10043795" cy="3926204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5080">
              <a:lnSpc>
                <a:spcPct val="91400"/>
              </a:lnSpc>
              <a:spcBef>
                <a:spcPts val="635"/>
              </a:spcBef>
            </a:pP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“Investire</a:t>
            </a:r>
            <a:r>
              <a:rPr sz="5200" spc="-8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su</a:t>
            </a:r>
            <a:r>
              <a:rPr sz="5200" spc="-8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chi</a:t>
            </a:r>
            <a:r>
              <a:rPr sz="5200" spc="-8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lavora</a:t>
            </a:r>
            <a:r>
              <a:rPr sz="5200" spc="-6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spc="-10" dirty="0">
                <a:solidFill>
                  <a:srgbClr val="F5F1EB"/>
                </a:solidFill>
                <a:latin typeface="Arial"/>
                <a:cs typeface="Arial"/>
              </a:rPr>
              <a:t>nella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conoscenza</a:t>
            </a:r>
            <a:r>
              <a:rPr sz="5200" spc="-5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non</a:t>
            </a:r>
            <a:r>
              <a:rPr sz="5200" spc="-6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è</a:t>
            </a:r>
            <a:r>
              <a:rPr sz="5200" spc="-4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un</a:t>
            </a:r>
            <a:r>
              <a:rPr sz="5200" spc="-4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costo,</a:t>
            </a:r>
            <a:r>
              <a:rPr sz="5200" spc="-3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ma</a:t>
            </a:r>
            <a:r>
              <a:rPr sz="5200" spc="-3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spc="-25" dirty="0">
                <a:solidFill>
                  <a:srgbClr val="F5F1EB"/>
                </a:solidFill>
                <a:latin typeface="Arial"/>
                <a:cs typeface="Arial"/>
              </a:rPr>
              <a:t>la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risorsa</a:t>
            </a:r>
            <a:r>
              <a:rPr sz="5200" spc="-8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principale</a:t>
            </a:r>
            <a:r>
              <a:rPr sz="5200" spc="-9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per</a:t>
            </a:r>
            <a:r>
              <a:rPr sz="5200" spc="-8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il</a:t>
            </a:r>
            <a:r>
              <a:rPr sz="5200" spc="-8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dirty="0">
                <a:solidFill>
                  <a:srgbClr val="F5F1EB"/>
                </a:solidFill>
                <a:latin typeface="Arial"/>
                <a:cs typeface="Arial"/>
              </a:rPr>
              <a:t>futuro</a:t>
            </a:r>
            <a:r>
              <a:rPr sz="5200" spc="-80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5200" spc="-25" dirty="0">
                <a:solidFill>
                  <a:srgbClr val="F5F1EB"/>
                </a:solidFill>
                <a:latin typeface="Arial"/>
                <a:cs typeface="Arial"/>
              </a:rPr>
              <a:t>del </a:t>
            </a:r>
            <a:r>
              <a:rPr sz="5200" spc="-10" dirty="0">
                <a:solidFill>
                  <a:srgbClr val="F5F1EB"/>
                </a:solidFill>
                <a:latin typeface="Arial"/>
                <a:cs typeface="Arial"/>
              </a:rPr>
              <a:t>Paese.”</a:t>
            </a:r>
            <a:endParaRPr sz="5200">
              <a:latin typeface="Arial"/>
              <a:cs typeface="Arial"/>
            </a:endParaRPr>
          </a:p>
          <a:p>
            <a:pPr marL="12700" marR="906144">
              <a:lnSpc>
                <a:spcPct val="116100"/>
              </a:lnSpc>
              <a:spcBef>
                <a:spcPts val="2350"/>
              </a:spcBef>
            </a:pP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Un</a:t>
            </a:r>
            <a:r>
              <a:rPr sz="18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piano</a:t>
            </a:r>
            <a:r>
              <a:rPr sz="1800" spc="-2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di</a:t>
            </a:r>
            <a:r>
              <a:rPr sz="18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investimento</a:t>
            </a:r>
            <a:r>
              <a:rPr sz="1800" spc="-2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pluriennale</a:t>
            </a:r>
            <a:r>
              <a:rPr sz="1800" spc="-1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che</a:t>
            </a:r>
            <a:r>
              <a:rPr sz="18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si</a:t>
            </a:r>
            <a:r>
              <a:rPr sz="1800" spc="-3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aggiunga</a:t>
            </a:r>
            <a:r>
              <a:rPr sz="1800" spc="-2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ai</a:t>
            </a:r>
            <a:r>
              <a:rPr sz="1800" spc="-4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normali</a:t>
            </a:r>
            <a:r>
              <a:rPr sz="1800" spc="-15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stanziamenti</a:t>
            </a:r>
            <a:r>
              <a:rPr sz="18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contrattuali</a:t>
            </a:r>
            <a:r>
              <a:rPr sz="1800" spc="-3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spc="-50" dirty="0">
                <a:solidFill>
                  <a:srgbClr val="C8CED5"/>
                </a:solidFill>
                <a:latin typeface="Arial"/>
                <a:cs typeface="Arial"/>
              </a:rPr>
              <a:t>e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colmi</a:t>
            </a:r>
            <a:r>
              <a:rPr sz="1800" spc="-2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8CED5"/>
                </a:solidFill>
                <a:latin typeface="Arial"/>
                <a:cs typeface="Arial"/>
              </a:rPr>
              <a:t>il</a:t>
            </a:r>
            <a:r>
              <a:rPr sz="1800" spc="-40" dirty="0">
                <a:solidFill>
                  <a:srgbClr val="C8CED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C8CED5"/>
                </a:solidFill>
                <a:latin typeface="Arial"/>
                <a:cs typeface="Arial"/>
              </a:rPr>
              <a:t>divario.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201" y="5659628"/>
            <a:ext cx="8445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5F1EB"/>
                </a:solidFill>
                <a:latin typeface="Arial"/>
                <a:cs typeface="Arial"/>
              </a:rPr>
              <a:t>FLC</a:t>
            </a:r>
            <a:r>
              <a:rPr sz="1400" b="1" spc="-35" dirty="0">
                <a:solidFill>
                  <a:srgbClr val="F5F1EB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5F1EB"/>
                </a:solidFill>
                <a:latin typeface="Arial"/>
                <a:cs typeface="Arial"/>
              </a:rPr>
              <a:t>CGIL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1666</Words>
  <Application>Microsoft Office PowerPoint</Application>
  <PresentationFormat>Widescreen</PresentationFormat>
  <Paragraphs>264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Aptos Narrow</vt:lpstr>
      <vt:lpstr>Arial</vt:lpstr>
      <vt:lpstr>Calibri</vt:lpstr>
      <vt:lpstr>Office Theme</vt:lpstr>
      <vt:lpstr>CONOSCENZA SOTTOCOSTO Dossier sulle retribuzioni del personale di scuola, università, ricerca e Afam</vt:lpstr>
      <vt:lpstr>LA SCUOLA La perdita retributiva del personale della scuola durante il governo Meloni, 2022-2027</vt:lpstr>
      <vt:lpstr>Gli aumenti coprono meno di metà dell’inflazione</vt:lpstr>
      <vt:lpstr>Mancano 4.129 € l’anno a regime nel 2027</vt:lpstr>
      <vt:lpstr>Presentazione standard di PowerPoint</vt:lpstr>
      <vt:lpstr>Presentazione standard di PowerPoint</vt:lpstr>
      <vt:lpstr>Il lavoro scolastico costa di più a chi lo fa</vt:lpstr>
      <vt:lpstr>Tra le retribuzioni più basse del pubblico impiego</vt:lpstr>
      <vt:lpstr>Presentazione standard di PowerPoint</vt:lpstr>
      <vt:lpstr>Presentazione standard di PowerPoint</vt:lpstr>
      <vt:lpstr>302 mila precari</vt:lpstr>
      <vt:lpstr>Un’emergenza che chiede una svolta politica</vt:lpstr>
      <vt:lpstr>Presentazione standard di PowerPoint</vt:lpstr>
      <vt:lpstr>Fino a 5.711 € l’anno persi a regime nel 2027</vt:lpstr>
      <vt:lpstr>Per gli ATA tra 2.138 e 4.476 € l’anno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Conoscenza sottocosto</dc:title>
  <dc:creator>FLC CGIL NAZIONALE</dc:creator>
  <cp:lastModifiedBy>Luigi Colecchia</cp:lastModifiedBy>
  <cp:revision>1</cp:revision>
  <dcterms:created xsi:type="dcterms:W3CDTF">2026-10-31T05:30:35Z</dcterms:created>
  <dcterms:modified xsi:type="dcterms:W3CDTF">2026-10-31T05:32:01Z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2026-10-30T00:00:00Z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2026-10-31T00:00:00Z</vt:filetime>
  </property>
  <property fmtid="{D5CDD505-2E9C-101B-9397-08002B2CF9AE}" pid="6" name="Producer">
    <vt:lpwstr>Microsoft® PowerPoint® 2016</vt:lpwstr>
  </property>
</Properties>
</file>